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diagrams/data1.xml" ContentType="application/vnd.openxmlformats-officedocument.drawingml.diagramData+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4.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diagrams/layout1.xml" ContentType="application/vnd.openxmlformats-officedocument.drawingml.diagramLayout+xml"/>
  <Override PartName="/ppt/diagrams/quickStyle1.xml" ContentType="application/vnd.openxmlformats-officedocument.drawingml.diagramStyle+xml"/>
  <Override PartName="/ppt/diagrams/drawing1.xml" ContentType="application/vnd.ms-office.drawingml.diagramDrawing+xml"/>
  <Override PartName="/ppt/diagrams/colors1.xml" ContentType="application/vnd.openxmlformats-officedocument.drawingml.diagramColors+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ppt/revisionInfo.xml" ContentType="application/vnd.ms-powerpoint.revisioninfo+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2"/>
  </p:notesMasterIdLst>
  <p:sldIdLst>
    <p:sldId id="277" r:id="rId2"/>
    <p:sldId id="256" r:id="rId3"/>
    <p:sldId id="257" r:id="rId4"/>
    <p:sldId id="267" r:id="rId5"/>
    <p:sldId id="263" r:id="rId6"/>
    <p:sldId id="264" r:id="rId7"/>
    <p:sldId id="259" r:id="rId8"/>
    <p:sldId id="260" r:id="rId9"/>
    <p:sldId id="258" r:id="rId10"/>
    <p:sldId id="265" r:id="rId11"/>
    <p:sldId id="266" r:id="rId12"/>
    <p:sldId id="268" r:id="rId13"/>
    <p:sldId id="269" r:id="rId14"/>
    <p:sldId id="270" r:id="rId15"/>
    <p:sldId id="273" r:id="rId16"/>
    <p:sldId id="274" r:id="rId17"/>
    <p:sldId id="262" r:id="rId18"/>
    <p:sldId id="275" r:id="rId19"/>
    <p:sldId id="276" r:id="rId20"/>
    <p:sldId id="261" r:id="rId21"/>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BCA52CB-0751-E541-AA66-3AE2FE635D4E}" v="8" dt="2025-09-29T12:35:02.99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8" d="100"/>
          <a:sy n="78" d="100"/>
        </p:scale>
        <p:origin x="850"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28" Type="http://schemas.openxmlformats.org/officeDocument/2006/relationships/customXml" Target="../customXml/item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microsoft.com/office/2015/10/relationships/revisionInfo" Target="revisionInfo.xml"/><Relationship Id="rId30" Type="http://schemas.openxmlformats.org/officeDocument/2006/relationships/customXml" Target="../customXml/item3.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57CF3C7-7C53-40A5-918B-024D5B94F219}"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90A68809-9A55-47F3-ABE9-1777BB83FD78}">
      <dgm:prSet/>
      <dgm:spPr/>
      <dgm:t>
        <a:bodyPr/>
        <a:lstStyle/>
        <a:p>
          <a:r>
            <a:rPr lang="nl-NL" b="1"/>
            <a:t>Vergrijzing van de bevolking</a:t>
          </a:r>
          <a:br>
            <a:rPr lang="nl-NL"/>
          </a:br>
          <a:r>
            <a:rPr lang="nl-NL"/>
            <a:t> Op 1 januari 2025 telde Nederland 3.755.679 inwoners van 65 jaar of ouder, wat neerkomt op 20,8% van de totale bevolking (CBS, 2025). Voor FAON betekent dit dat een groeiend aantal ondernemers de pensioengerechtigde leeftijd nadert. Deze groep heeft behoefte aan advies over pensioenplanning, bedrijfsopvolging en vermogensoverdracht.</a:t>
          </a:r>
          <a:endParaRPr lang="en-US"/>
        </a:p>
      </dgm:t>
    </dgm:pt>
    <dgm:pt modelId="{4DFE287C-DA26-4777-8006-C667E98F16BA}" type="parTrans" cxnId="{38C8E4DD-7B39-4439-B185-3502A5309CEC}">
      <dgm:prSet/>
      <dgm:spPr/>
      <dgm:t>
        <a:bodyPr/>
        <a:lstStyle/>
        <a:p>
          <a:endParaRPr lang="en-US"/>
        </a:p>
      </dgm:t>
    </dgm:pt>
    <dgm:pt modelId="{FB8DFFE2-26AA-4C92-B151-29E30823BDCA}" type="sibTrans" cxnId="{38C8E4DD-7B39-4439-B185-3502A5309CEC}">
      <dgm:prSet/>
      <dgm:spPr/>
      <dgm:t>
        <a:bodyPr/>
        <a:lstStyle/>
        <a:p>
          <a:endParaRPr lang="en-US"/>
        </a:p>
      </dgm:t>
    </dgm:pt>
    <dgm:pt modelId="{C2FD3615-52A3-4169-9558-47559D34B667}">
      <dgm:prSet/>
      <dgm:spPr/>
      <dgm:t>
        <a:bodyPr/>
        <a:lstStyle/>
        <a:p>
          <a:r>
            <a:rPr lang="nl-NL" b="1"/>
            <a:t>Afname aantal zzp’ers</a:t>
          </a:r>
          <a:br>
            <a:rPr lang="nl-NL"/>
          </a:br>
          <a:r>
            <a:rPr lang="nl-NL"/>
            <a:t> In het eerste kwartaal van 2025 daalde het aantal zzp’ers met 28.000 ten opzichte van hetzelfde kwartaal in 2024 (CBS, 2025). Ondanks deze daling blijft er een substantieel aantal zelfstandig ondernemers actief. Voor FAON betekent dit dat er nog steeds vraag is naar financieel advies, met name op het gebied van pensioenopbouw en risicospreiding.</a:t>
          </a:r>
          <a:endParaRPr lang="en-US"/>
        </a:p>
      </dgm:t>
    </dgm:pt>
    <dgm:pt modelId="{00B5CB4A-992F-4A17-9192-5866E63D5DDD}" type="parTrans" cxnId="{8B64E516-8262-485B-906D-ECE7B5745AA2}">
      <dgm:prSet/>
      <dgm:spPr/>
      <dgm:t>
        <a:bodyPr/>
        <a:lstStyle/>
        <a:p>
          <a:endParaRPr lang="en-US"/>
        </a:p>
      </dgm:t>
    </dgm:pt>
    <dgm:pt modelId="{0CCDE37A-A728-49B0-9BC0-584DC263737B}" type="sibTrans" cxnId="{8B64E516-8262-485B-906D-ECE7B5745AA2}">
      <dgm:prSet/>
      <dgm:spPr/>
      <dgm:t>
        <a:bodyPr/>
        <a:lstStyle/>
        <a:p>
          <a:endParaRPr lang="en-US"/>
        </a:p>
      </dgm:t>
    </dgm:pt>
    <dgm:pt modelId="{819CCBDB-52F5-814A-AE86-849FA3B73ED8}" type="pres">
      <dgm:prSet presAssocID="{657CF3C7-7C53-40A5-918B-024D5B94F219}" presName="linear" presStyleCnt="0">
        <dgm:presLayoutVars>
          <dgm:animLvl val="lvl"/>
          <dgm:resizeHandles val="exact"/>
        </dgm:presLayoutVars>
      </dgm:prSet>
      <dgm:spPr/>
    </dgm:pt>
    <dgm:pt modelId="{10EAB188-3BA6-F640-8119-0F86898FB459}" type="pres">
      <dgm:prSet presAssocID="{90A68809-9A55-47F3-ABE9-1777BB83FD78}" presName="parentText" presStyleLbl="node1" presStyleIdx="0" presStyleCnt="2">
        <dgm:presLayoutVars>
          <dgm:chMax val="0"/>
          <dgm:bulletEnabled val="1"/>
        </dgm:presLayoutVars>
      </dgm:prSet>
      <dgm:spPr/>
    </dgm:pt>
    <dgm:pt modelId="{6D365F99-D2B1-AB4B-8864-E96D7881A896}" type="pres">
      <dgm:prSet presAssocID="{FB8DFFE2-26AA-4C92-B151-29E30823BDCA}" presName="spacer" presStyleCnt="0"/>
      <dgm:spPr/>
    </dgm:pt>
    <dgm:pt modelId="{A9F798D5-5CCE-BE4D-911E-A6727DF147AD}" type="pres">
      <dgm:prSet presAssocID="{C2FD3615-52A3-4169-9558-47559D34B667}" presName="parentText" presStyleLbl="node1" presStyleIdx="1" presStyleCnt="2">
        <dgm:presLayoutVars>
          <dgm:chMax val="0"/>
          <dgm:bulletEnabled val="1"/>
        </dgm:presLayoutVars>
      </dgm:prSet>
      <dgm:spPr/>
    </dgm:pt>
  </dgm:ptLst>
  <dgm:cxnLst>
    <dgm:cxn modelId="{8B64E516-8262-485B-906D-ECE7B5745AA2}" srcId="{657CF3C7-7C53-40A5-918B-024D5B94F219}" destId="{C2FD3615-52A3-4169-9558-47559D34B667}" srcOrd="1" destOrd="0" parTransId="{00B5CB4A-992F-4A17-9192-5866E63D5DDD}" sibTransId="{0CCDE37A-A728-49B0-9BC0-584DC263737B}"/>
    <dgm:cxn modelId="{0B2FA38A-62E5-FE40-B51B-68BA62F0DA5E}" type="presOf" srcId="{C2FD3615-52A3-4169-9558-47559D34B667}" destId="{A9F798D5-5CCE-BE4D-911E-A6727DF147AD}" srcOrd="0" destOrd="0" presId="urn:microsoft.com/office/officeart/2005/8/layout/vList2"/>
    <dgm:cxn modelId="{73CC6694-C797-414B-ACF2-20A028B713B0}" type="presOf" srcId="{657CF3C7-7C53-40A5-918B-024D5B94F219}" destId="{819CCBDB-52F5-814A-AE86-849FA3B73ED8}" srcOrd="0" destOrd="0" presId="urn:microsoft.com/office/officeart/2005/8/layout/vList2"/>
    <dgm:cxn modelId="{C0617594-E046-724E-989B-A8F9C9BF48D8}" type="presOf" srcId="{90A68809-9A55-47F3-ABE9-1777BB83FD78}" destId="{10EAB188-3BA6-F640-8119-0F86898FB459}" srcOrd="0" destOrd="0" presId="urn:microsoft.com/office/officeart/2005/8/layout/vList2"/>
    <dgm:cxn modelId="{38C8E4DD-7B39-4439-B185-3502A5309CEC}" srcId="{657CF3C7-7C53-40A5-918B-024D5B94F219}" destId="{90A68809-9A55-47F3-ABE9-1777BB83FD78}" srcOrd="0" destOrd="0" parTransId="{4DFE287C-DA26-4777-8006-C667E98F16BA}" sibTransId="{FB8DFFE2-26AA-4C92-B151-29E30823BDCA}"/>
    <dgm:cxn modelId="{7EA6AB7E-4C0C-2544-9745-B032FB8DF551}" type="presParOf" srcId="{819CCBDB-52F5-814A-AE86-849FA3B73ED8}" destId="{10EAB188-3BA6-F640-8119-0F86898FB459}" srcOrd="0" destOrd="0" presId="urn:microsoft.com/office/officeart/2005/8/layout/vList2"/>
    <dgm:cxn modelId="{674217E2-F5DF-C54A-B5A8-839A2A4887F5}" type="presParOf" srcId="{819CCBDB-52F5-814A-AE86-849FA3B73ED8}" destId="{6D365F99-D2B1-AB4B-8864-E96D7881A896}" srcOrd="1" destOrd="0" presId="urn:microsoft.com/office/officeart/2005/8/layout/vList2"/>
    <dgm:cxn modelId="{8869923E-06E0-1C47-9E97-9EC50F3D367C}" type="presParOf" srcId="{819CCBDB-52F5-814A-AE86-849FA3B73ED8}" destId="{A9F798D5-5CCE-BE4D-911E-A6727DF147AD}"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EAB188-3BA6-F640-8119-0F86898FB459}">
      <dsp:nvSpPr>
        <dsp:cNvPr id="0" name=""/>
        <dsp:cNvSpPr/>
      </dsp:nvSpPr>
      <dsp:spPr>
        <a:xfrm>
          <a:off x="0" y="399270"/>
          <a:ext cx="6900512" cy="234000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nl-NL" sz="2000" b="1" kern="1200"/>
            <a:t>Vergrijzing van de bevolking</a:t>
          </a:r>
          <a:br>
            <a:rPr lang="nl-NL" sz="2000" kern="1200"/>
          </a:br>
          <a:r>
            <a:rPr lang="nl-NL" sz="2000" kern="1200"/>
            <a:t> Op 1 januari 2025 telde Nederland 3.755.679 inwoners van 65 jaar of ouder, wat neerkomt op 20,8% van de totale bevolking (CBS, 2025). Voor FAON betekent dit dat een groeiend aantal ondernemers de pensioengerechtigde leeftijd nadert. Deze groep heeft behoefte aan advies over pensioenplanning, bedrijfsopvolging en vermogensoverdracht.</a:t>
          </a:r>
          <a:endParaRPr lang="en-US" sz="2000" kern="1200"/>
        </a:p>
      </dsp:txBody>
      <dsp:txXfrm>
        <a:off x="114229" y="513499"/>
        <a:ext cx="6672054" cy="2111542"/>
      </dsp:txXfrm>
    </dsp:sp>
    <dsp:sp modelId="{A9F798D5-5CCE-BE4D-911E-A6727DF147AD}">
      <dsp:nvSpPr>
        <dsp:cNvPr id="0" name=""/>
        <dsp:cNvSpPr/>
      </dsp:nvSpPr>
      <dsp:spPr>
        <a:xfrm>
          <a:off x="0" y="2796870"/>
          <a:ext cx="6900512" cy="2340000"/>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nl-NL" sz="2000" b="1" kern="1200"/>
            <a:t>Afname aantal zzp’ers</a:t>
          </a:r>
          <a:br>
            <a:rPr lang="nl-NL" sz="2000" kern="1200"/>
          </a:br>
          <a:r>
            <a:rPr lang="nl-NL" sz="2000" kern="1200"/>
            <a:t> In het eerste kwartaal van 2025 daalde het aantal zzp’ers met 28.000 ten opzichte van hetzelfde kwartaal in 2024 (CBS, 2025). Ondanks deze daling blijft er een substantieel aantal zelfstandig ondernemers actief. Voor FAON betekent dit dat er nog steeds vraag is naar financieel advies, met name op het gebied van pensioenopbouw en risicospreiding.</a:t>
          </a:r>
          <a:endParaRPr lang="en-US" sz="2000" kern="1200"/>
        </a:p>
      </dsp:txBody>
      <dsp:txXfrm>
        <a:off x="114229" y="2911099"/>
        <a:ext cx="6672054" cy="2111542"/>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F758412-8AC0-41C2-B3BA-AC0745F40838}" type="datetimeFigureOut">
              <a:rPr lang="en-GB" smtClean="0"/>
              <a:t>03/10/2025</a:t>
            </a:fld>
            <a:endParaRPr lang="en-GB"/>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GB"/>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6FE0A59-C471-4DD8-B709-1D8D1BF41762}" type="slidenum">
              <a:rPr lang="en-GB" smtClean="0"/>
              <a:t>‹nr.›</a:t>
            </a:fld>
            <a:endParaRPr lang="en-GB"/>
          </a:p>
        </p:txBody>
      </p:sp>
    </p:spTree>
    <p:extLst>
      <p:ext uri="{BB962C8B-B14F-4D97-AF65-F5344CB8AC3E}">
        <p14:creationId xmlns:p14="http://schemas.microsoft.com/office/powerpoint/2010/main" val="7542047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afm.nl/~/profmedia/files/rapporten/2007/kwaliteit-advies-transparantie-hypotheken.ashx?la=nl-nl&amp;utm_source=chatgpt.com" TargetMode="External"/><Relationship Id="rId2" Type="http://schemas.openxmlformats.org/officeDocument/2006/relationships/slide" Target="../slides/slide11.xml"/><Relationship Id="rId1" Type="http://schemas.openxmlformats.org/officeDocument/2006/relationships/notesMaster" Target="../notesMasters/notesMaster1.xml"/><Relationship Id="rId4" Type="http://schemas.openxmlformats.org/officeDocument/2006/relationships/hyperlink" Target="https://www.kennisbanksocialeinnovatie.nl/kennis/het-nieuwe-businessmodel-in-financieel-advies-van-provisie-naar-waardecreatie?utm_source=chatgpt.com" TargetMode="Externa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clientofficer.nl/het-klantgerichte-financiele-advies-van-de-toekomst/?utm_source=chatgpt.com" TargetMode="External"/><Relationship Id="rId2" Type="http://schemas.openxmlformats.org/officeDocument/2006/relationships/slide" Target="../slides/slide12.xml"/><Relationship Id="rId1" Type="http://schemas.openxmlformats.org/officeDocument/2006/relationships/notesMaster" Target="../notesMasters/notesMaster1.xml"/><Relationship Id="rId5" Type="http://schemas.openxmlformats.org/officeDocument/2006/relationships/hyperlink" Target="https://www.afm.nl/" TargetMode="External"/><Relationship Id="rId4" Type="http://schemas.openxmlformats.org/officeDocument/2006/relationships/hyperlink" Target="https://www.adfiz.nl/media/6619/advies-in-cijfers-2024-2025.pdf?utm_source=chatgpt.com" TargetMode="Externa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dnb.nl/algemeen-nieuws/achtergrond-2023/gevolgen-inflatie-en-hoge-rente-merkbaar-tot-in-haarvaten-samenleving/?utm_source=chatgpt.com" TargetMode="External"/><Relationship Id="rId2" Type="http://schemas.openxmlformats.org/officeDocument/2006/relationships/slide" Target="../slides/slide13.xml"/><Relationship Id="rId1" Type="http://schemas.openxmlformats.org/officeDocument/2006/relationships/notesMaster" Target="../notesMasters/notesMaster1.xml"/><Relationship Id="rId4" Type="http://schemas.openxmlformats.org/officeDocument/2006/relationships/hyperlink" Target="https://www.cbs.nl/nl-nl/longread/aanvullende-statistische-diensten/2024/financieringsmonitor-2023?utm_source=chatgpt.com" TargetMode="Externa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eerstekamer.nl/overig/20250408/dialogic_onderzoek_stimulering/document?utm_source=chatgpt.com" TargetMode="External"/><Relationship Id="rId2" Type="http://schemas.openxmlformats.org/officeDocument/2006/relationships/slide" Target="../slides/slide14.xml"/><Relationship Id="rId1" Type="http://schemas.openxmlformats.org/officeDocument/2006/relationships/notesMaster" Target="../notesMasters/notesMaster1.xml"/><Relationship Id="rId4" Type="http://schemas.openxmlformats.org/officeDocument/2006/relationships/hyperlink" Target="https://www.eerstekamer.nl/overig/20241202/europese_vergrijzing_in_het_vizier/document3"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i="1" kern="1200">
                <a:solidFill>
                  <a:schemeClr val="tx1"/>
                </a:solidFill>
                <a:effectLst/>
                <a:latin typeface="+mn-lt"/>
                <a:ea typeface="+mn-ea"/>
                <a:cs typeface="+mn-cs"/>
              </a:rPr>
              <a:t>CBS</a:t>
            </a:r>
            <a:r>
              <a:rPr lang="nl-NL" sz="1200" kern="1200">
                <a:solidFill>
                  <a:schemeClr val="tx1"/>
                </a:solidFill>
                <a:effectLst/>
                <a:latin typeface="+mn-lt"/>
                <a:ea typeface="+mn-ea"/>
                <a:cs typeface="+mn-cs"/>
              </a:rPr>
              <a:t>. (2025). Opgehaald van CBS dashboard bevolking: </a:t>
            </a:r>
            <a:r>
              <a:rPr lang="nl-NL" sz="1200" kern="1200" err="1">
                <a:solidFill>
                  <a:schemeClr val="tx1"/>
                </a:solidFill>
                <a:effectLst/>
                <a:latin typeface="+mn-lt"/>
                <a:ea typeface="+mn-ea"/>
                <a:cs typeface="+mn-cs"/>
              </a:rPr>
              <a:t>https</a:t>
            </a:r>
            <a:r>
              <a:rPr lang="nl-NL" sz="1200" kern="1200">
                <a:solidFill>
                  <a:schemeClr val="tx1"/>
                </a:solidFill>
                <a:effectLst/>
                <a:latin typeface="+mn-lt"/>
                <a:ea typeface="+mn-ea"/>
                <a:cs typeface="+mn-cs"/>
              </a:rPr>
              <a:t>://</a:t>
            </a:r>
            <a:r>
              <a:rPr lang="nl-NL" sz="1200" kern="1200" err="1">
                <a:solidFill>
                  <a:schemeClr val="tx1"/>
                </a:solidFill>
                <a:effectLst/>
                <a:latin typeface="+mn-lt"/>
                <a:ea typeface="+mn-ea"/>
                <a:cs typeface="+mn-cs"/>
              </a:rPr>
              <a:t>www.cbs.nl</a:t>
            </a:r>
            <a:r>
              <a:rPr lang="nl-NL" sz="1200" kern="1200">
                <a:solidFill>
                  <a:schemeClr val="tx1"/>
                </a:solidFill>
                <a:effectLst/>
                <a:latin typeface="+mn-lt"/>
                <a:ea typeface="+mn-ea"/>
                <a:cs typeface="+mn-cs"/>
              </a:rPr>
              <a:t>/nl-nl/nieuws/2025/19/</a:t>
            </a:r>
            <a:r>
              <a:rPr lang="nl-NL" sz="1200" kern="1200" err="1">
                <a:solidFill>
                  <a:schemeClr val="tx1"/>
                </a:solidFill>
                <a:effectLst/>
                <a:latin typeface="+mn-lt"/>
                <a:ea typeface="+mn-ea"/>
                <a:cs typeface="+mn-cs"/>
              </a:rPr>
              <a:t>afname-aantal-zzp-ers-na-jarenlange-stijging?utm_source</a:t>
            </a:r>
            <a:r>
              <a:rPr lang="nl-NL" sz="1200" kern="1200">
                <a:solidFill>
                  <a:schemeClr val="tx1"/>
                </a:solidFill>
                <a:effectLst/>
                <a:latin typeface="+mn-lt"/>
                <a:ea typeface="+mn-ea"/>
                <a:cs typeface="+mn-cs"/>
              </a:rPr>
              <a:t>=</a:t>
            </a:r>
            <a:r>
              <a:rPr lang="nl-NL" sz="1200" kern="1200" err="1">
                <a:solidFill>
                  <a:schemeClr val="tx1"/>
                </a:solidFill>
                <a:effectLst/>
                <a:latin typeface="+mn-lt"/>
                <a:ea typeface="+mn-ea"/>
                <a:cs typeface="+mn-cs"/>
              </a:rPr>
              <a:t>chatgpt.com</a:t>
            </a:r>
            <a:endParaRPr lang="nl-NL" sz="1200" kern="1200">
              <a:solidFill>
                <a:schemeClr val="tx1"/>
              </a:solidFill>
              <a:effectLst/>
              <a:latin typeface="+mn-lt"/>
              <a:ea typeface="+mn-ea"/>
              <a:cs typeface="+mn-cs"/>
            </a:endParaRPr>
          </a:p>
          <a:p>
            <a:r>
              <a:rPr lang="nl-NL" sz="1200" i="1" kern="1200">
                <a:solidFill>
                  <a:schemeClr val="tx1"/>
                </a:solidFill>
                <a:effectLst/>
                <a:latin typeface="+mn-lt"/>
                <a:ea typeface="+mn-ea"/>
                <a:cs typeface="+mn-cs"/>
              </a:rPr>
              <a:t>CBS</a:t>
            </a:r>
            <a:r>
              <a:rPr lang="nl-NL" sz="1200" kern="1200">
                <a:solidFill>
                  <a:schemeClr val="tx1"/>
                </a:solidFill>
                <a:effectLst/>
                <a:latin typeface="+mn-lt"/>
                <a:ea typeface="+mn-ea"/>
                <a:cs typeface="+mn-cs"/>
              </a:rPr>
              <a:t>. (2025, mei 8). Opgehaald van CBS afname aantal </a:t>
            </a:r>
            <a:r>
              <a:rPr lang="nl-NL" sz="1200" kern="1200" err="1">
                <a:solidFill>
                  <a:schemeClr val="tx1"/>
                </a:solidFill>
                <a:effectLst/>
                <a:latin typeface="+mn-lt"/>
                <a:ea typeface="+mn-ea"/>
                <a:cs typeface="+mn-cs"/>
              </a:rPr>
              <a:t>ZZP'ers</a:t>
            </a:r>
            <a:r>
              <a:rPr lang="nl-NL" sz="1200" kern="1200">
                <a:solidFill>
                  <a:schemeClr val="tx1"/>
                </a:solidFill>
                <a:effectLst/>
                <a:latin typeface="+mn-lt"/>
                <a:ea typeface="+mn-ea"/>
                <a:cs typeface="+mn-cs"/>
              </a:rPr>
              <a:t>: </a:t>
            </a:r>
            <a:r>
              <a:rPr lang="nl-NL" sz="1200" kern="1200" err="1">
                <a:solidFill>
                  <a:schemeClr val="tx1"/>
                </a:solidFill>
                <a:effectLst/>
                <a:latin typeface="+mn-lt"/>
                <a:ea typeface="+mn-ea"/>
                <a:cs typeface="+mn-cs"/>
              </a:rPr>
              <a:t>https</a:t>
            </a:r>
            <a:r>
              <a:rPr lang="nl-NL" sz="1200" kern="1200">
                <a:solidFill>
                  <a:schemeClr val="tx1"/>
                </a:solidFill>
                <a:effectLst/>
                <a:latin typeface="+mn-lt"/>
                <a:ea typeface="+mn-ea"/>
                <a:cs typeface="+mn-cs"/>
              </a:rPr>
              <a:t>://</a:t>
            </a:r>
            <a:r>
              <a:rPr lang="nl-NL" sz="1200" kern="1200" err="1">
                <a:solidFill>
                  <a:schemeClr val="tx1"/>
                </a:solidFill>
                <a:effectLst/>
                <a:latin typeface="+mn-lt"/>
                <a:ea typeface="+mn-ea"/>
                <a:cs typeface="+mn-cs"/>
              </a:rPr>
              <a:t>www.cbs.nl</a:t>
            </a:r>
            <a:r>
              <a:rPr lang="nl-NL" sz="1200" kern="1200">
                <a:solidFill>
                  <a:schemeClr val="tx1"/>
                </a:solidFill>
                <a:effectLst/>
                <a:latin typeface="+mn-lt"/>
                <a:ea typeface="+mn-ea"/>
                <a:cs typeface="+mn-cs"/>
              </a:rPr>
              <a:t>/nl-nl/nieuws/2025/19/</a:t>
            </a:r>
            <a:r>
              <a:rPr lang="nl-NL" sz="1200" kern="1200" err="1">
                <a:solidFill>
                  <a:schemeClr val="tx1"/>
                </a:solidFill>
                <a:effectLst/>
                <a:latin typeface="+mn-lt"/>
                <a:ea typeface="+mn-ea"/>
                <a:cs typeface="+mn-cs"/>
              </a:rPr>
              <a:t>afname-aantal-zzp-ers-na-jarenlange-stijging?utm_source</a:t>
            </a:r>
            <a:r>
              <a:rPr lang="nl-NL" sz="1200" kern="1200">
                <a:solidFill>
                  <a:schemeClr val="tx1"/>
                </a:solidFill>
                <a:effectLst/>
                <a:latin typeface="+mn-lt"/>
                <a:ea typeface="+mn-ea"/>
                <a:cs typeface="+mn-cs"/>
              </a:rPr>
              <a:t>=</a:t>
            </a:r>
            <a:r>
              <a:rPr lang="nl-NL" sz="1200" kern="1200" err="1">
                <a:solidFill>
                  <a:schemeClr val="tx1"/>
                </a:solidFill>
                <a:effectLst/>
                <a:latin typeface="+mn-lt"/>
                <a:ea typeface="+mn-ea"/>
                <a:cs typeface="+mn-cs"/>
              </a:rPr>
              <a:t>chatgpt.com</a:t>
            </a:r>
            <a:endParaRPr lang="nl-NL" sz="1200" kern="1200">
              <a:solidFill>
                <a:schemeClr val="tx1"/>
              </a:solidFill>
              <a:effectLst/>
              <a:latin typeface="+mn-lt"/>
              <a:ea typeface="+mn-ea"/>
              <a:cs typeface="+mn-cs"/>
            </a:endParaRPr>
          </a:p>
          <a:p>
            <a:r>
              <a:rPr lang="nl-NL" sz="1200" i="1" kern="1200">
                <a:solidFill>
                  <a:schemeClr val="tx1"/>
                </a:solidFill>
                <a:effectLst/>
                <a:latin typeface="+mn-lt"/>
                <a:ea typeface="+mn-ea"/>
                <a:cs typeface="+mn-cs"/>
              </a:rPr>
              <a:t>KVK</a:t>
            </a:r>
            <a:r>
              <a:rPr lang="nl-NL" sz="1200" kern="1200">
                <a:solidFill>
                  <a:schemeClr val="tx1"/>
                </a:solidFill>
                <a:effectLst/>
                <a:latin typeface="+mn-lt"/>
                <a:ea typeface="+mn-ea"/>
                <a:cs typeface="+mn-cs"/>
              </a:rPr>
              <a:t>. (2024, november 24). Opgehaald van KVK afname starters: </a:t>
            </a:r>
            <a:r>
              <a:rPr lang="nl-NL" sz="1200" kern="1200" err="1">
                <a:solidFill>
                  <a:schemeClr val="tx1"/>
                </a:solidFill>
                <a:effectLst/>
                <a:latin typeface="+mn-lt"/>
                <a:ea typeface="+mn-ea"/>
                <a:cs typeface="+mn-cs"/>
              </a:rPr>
              <a:t>https</a:t>
            </a:r>
            <a:r>
              <a:rPr lang="nl-NL" sz="1200" kern="1200">
                <a:solidFill>
                  <a:schemeClr val="tx1"/>
                </a:solidFill>
                <a:effectLst/>
                <a:latin typeface="+mn-lt"/>
                <a:ea typeface="+mn-ea"/>
                <a:cs typeface="+mn-cs"/>
              </a:rPr>
              <a:t>://</a:t>
            </a:r>
            <a:r>
              <a:rPr lang="nl-NL" sz="1200" kern="1200" err="1">
                <a:solidFill>
                  <a:schemeClr val="tx1"/>
                </a:solidFill>
                <a:effectLst/>
                <a:latin typeface="+mn-lt"/>
                <a:ea typeface="+mn-ea"/>
                <a:cs typeface="+mn-cs"/>
              </a:rPr>
              <a:t>www.kvk.nl</a:t>
            </a:r>
            <a:r>
              <a:rPr lang="nl-NL" sz="1200" kern="1200">
                <a:solidFill>
                  <a:schemeClr val="tx1"/>
                </a:solidFill>
                <a:effectLst/>
                <a:latin typeface="+mn-lt"/>
                <a:ea typeface="+mn-ea"/>
                <a:cs typeface="+mn-cs"/>
              </a:rPr>
              <a:t>/cijfers-en-trends/het-jaar-in-cijfers-de-economische-inzichten-over-het-bedrijfsleven/?</a:t>
            </a:r>
            <a:r>
              <a:rPr lang="nl-NL" sz="1200" kern="1200" err="1">
                <a:solidFill>
                  <a:schemeClr val="tx1"/>
                </a:solidFill>
                <a:effectLst/>
                <a:latin typeface="+mn-lt"/>
                <a:ea typeface="+mn-ea"/>
                <a:cs typeface="+mn-cs"/>
              </a:rPr>
              <a:t>utm_source</a:t>
            </a:r>
            <a:r>
              <a:rPr lang="nl-NL" sz="1200" kern="1200">
                <a:solidFill>
                  <a:schemeClr val="tx1"/>
                </a:solidFill>
                <a:effectLst/>
                <a:latin typeface="+mn-lt"/>
                <a:ea typeface="+mn-ea"/>
                <a:cs typeface="+mn-cs"/>
              </a:rPr>
              <a:t>=</a:t>
            </a:r>
            <a:r>
              <a:rPr lang="nl-NL" sz="1200" kern="1200" err="1">
                <a:solidFill>
                  <a:schemeClr val="tx1"/>
                </a:solidFill>
                <a:effectLst/>
                <a:latin typeface="+mn-lt"/>
                <a:ea typeface="+mn-ea"/>
                <a:cs typeface="+mn-cs"/>
              </a:rPr>
              <a:t>chatgpt.com</a:t>
            </a:r>
            <a:endParaRPr lang="nl-NL" sz="1200" kern="1200">
              <a:solidFill>
                <a:schemeClr val="tx1"/>
              </a:solidFill>
              <a:effectLst/>
              <a:latin typeface="+mn-lt"/>
              <a:ea typeface="+mn-ea"/>
              <a:cs typeface="+mn-cs"/>
            </a:endParaRPr>
          </a:p>
          <a:p>
            <a:endParaRPr lang="nl-NL"/>
          </a:p>
        </p:txBody>
      </p:sp>
      <p:sp>
        <p:nvSpPr>
          <p:cNvPr id="4" name="Tijdelijke aanduiding voor dianummer 3"/>
          <p:cNvSpPr>
            <a:spLocks noGrp="1"/>
          </p:cNvSpPr>
          <p:nvPr>
            <p:ph type="sldNum" sz="quarter" idx="5"/>
          </p:nvPr>
        </p:nvSpPr>
        <p:spPr/>
        <p:txBody>
          <a:bodyPr/>
          <a:lstStyle/>
          <a:p>
            <a:fld id="{06FE0A59-C471-4DD8-B709-1D8D1BF41762}" type="slidenum">
              <a:rPr lang="en-GB" smtClean="0"/>
              <a:t>3</a:t>
            </a:fld>
            <a:endParaRPr lang="en-GB"/>
          </a:p>
        </p:txBody>
      </p:sp>
    </p:spTree>
    <p:extLst>
      <p:ext uri="{BB962C8B-B14F-4D97-AF65-F5344CB8AC3E}">
        <p14:creationId xmlns:p14="http://schemas.microsoft.com/office/powerpoint/2010/main" val="22190502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i="1" kern="1200">
                <a:solidFill>
                  <a:schemeClr val="tx1"/>
                </a:solidFill>
                <a:effectLst/>
                <a:latin typeface="+mn-lt"/>
                <a:ea typeface="+mn-ea"/>
                <a:cs typeface="+mn-cs"/>
              </a:rPr>
              <a:t>CBS</a:t>
            </a:r>
            <a:r>
              <a:rPr lang="nl-NL" sz="1200" kern="1200">
                <a:solidFill>
                  <a:schemeClr val="tx1"/>
                </a:solidFill>
                <a:effectLst/>
                <a:latin typeface="+mn-lt"/>
                <a:ea typeface="+mn-ea"/>
                <a:cs typeface="+mn-cs"/>
              </a:rPr>
              <a:t>. (2025). Opgehaald van CBS dashboard bevolking: </a:t>
            </a:r>
            <a:r>
              <a:rPr lang="nl-NL" sz="1200" kern="1200" err="1">
                <a:solidFill>
                  <a:schemeClr val="tx1"/>
                </a:solidFill>
                <a:effectLst/>
                <a:latin typeface="+mn-lt"/>
                <a:ea typeface="+mn-ea"/>
                <a:cs typeface="+mn-cs"/>
              </a:rPr>
              <a:t>https</a:t>
            </a:r>
            <a:r>
              <a:rPr lang="nl-NL" sz="1200" kern="1200">
                <a:solidFill>
                  <a:schemeClr val="tx1"/>
                </a:solidFill>
                <a:effectLst/>
                <a:latin typeface="+mn-lt"/>
                <a:ea typeface="+mn-ea"/>
                <a:cs typeface="+mn-cs"/>
              </a:rPr>
              <a:t>://</a:t>
            </a:r>
            <a:r>
              <a:rPr lang="nl-NL" sz="1200" kern="1200" err="1">
                <a:solidFill>
                  <a:schemeClr val="tx1"/>
                </a:solidFill>
                <a:effectLst/>
                <a:latin typeface="+mn-lt"/>
                <a:ea typeface="+mn-ea"/>
                <a:cs typeface="+mn-cs"/>
              </a:rPr>
              <a:t>www.cbs.nl</a:t>
            </a:r>
            <a:r>
              <a:rPr lang="nl-NL" sz="1200" kern="1200">
                <a:solidFill>
                  <a:schemeClr val="tx1"/>
                </a:solidFill>
                <a:effectLst/>
                <a:latin typeface="+mn-lt"/>
                <a:ea typeface="+mn-ea"/>
                <a:cs typeface="+mn-cs"/>
              </a:rPr>
              <a:t>/nl-nl/nieuws/2025/19/</a:t>
            </a:r>
            <a:r>
              <a:rPr lang="nl-NL" sz="1200" kern="1200" err="1">
                <a:solidFill>
                  <a:schemeClr val="tx1"/>
                </a:solidFill>
                <a:effectLst/>
                <a:latin typeface="+mn-lt"/>
                <a:ea typeface="+mn-ea"/>
                <a:cs typeface="+mn-cs"/>
              </a:rPr>
              <a:t>afname-aantal-zzp-ers-na-jarenlange-stijging?utm_source</a:t>
            </a:r>
            <a:r>
              <a:rPr lang="nl-NL" sz="1200" kern="1200">
                <a:solidFill>
                  <a:schemeClr val="tx1"/>
                </a:solidFill>
                <a:effectLst/>
                <a:latin typeface="+mn-lt"/>
                <a:ea typeface="+mn-ea"/>
                <a:cs typeface="+mn-cs"/>
              </a:rPr>
              <a:t>=</a:t>
            </a:r>
            <a:r>
              <a:rPr lang="nl-NL" sz="1200" kern="1200" err="1">
                <a:solidFill>
                  <a:schemeClr val="tx1"/>
                </a:solidFill>
                <a:effectLst/>
                <a:latin typeface="+mn-lt"/>
                <a:ea typeface="+mn-ea"/>
                <a:cs typeface="+mn-cs"/>
              </a:rPr>
              <a:t>chatgpt.com</a:t>
            </a:r>
            <a:endParaRPr lang="nl-NL" sz="1200" kern="1200">
              <a:solidFill>
                <a:schemeClr val="tx1"/>
              </a:solidFill>
              <a:effectLst/>
              <a:latin typeface="+mn-lt"/>
              <a:ea typeface="+mn-ea"/>
              <a:cs typeface="+mn-cs"/>
            </a:endParaRPr>
          </a:p>
          <a:p>
            <a:r>
              <a:rPr lang="nl-NL" sz="1200" i="1" kern="1200">
                <a:solidFill>
                  <a:schemeClr val="tx1"/>
                </a:solidFill>
                <a:effectLst/>
                <a:latin typeface="+mn-lt"/>
                <a:ea typeface="+mn-ea"/>
                <a:cs typeface="+mn-cs"/>
              </a:rPr>
              <a:t>CBS</a:t>
            </a:r>
            <a:r>
              <a:rPr lang="nl-NL" sz="1200" kern="1200">
                <a:solidFill>
                  <a:schemeClr val="tx1"/>
                </a:solidFill>
                <a:effectLst/>
                <a:latin typeface="+mn-lt"/>
                <a:ea typeface="+mn-ea"/>
                <a:cs typeface="+mn-cs"/>
              </a:rPr>
              <a:t>. (2025, mei 8). Opgehaald van CBS afname aantal </a:t>
            </a:r>
            <a:r>
              <a:rPr lang="nl-NL" sz="1200" kern="1200" err="1">
                <a:solidFill>
                  <a:schemeClr val="tx1"/>
                </a:solidFill>
                <a:effectLst/>
                <a:latin typeface="+mn-lt"/>
                <a:ea typeface="+mn-ea"/>
                <a:cs typeface="+mn-cs"/>
              </a:rPr>
              <a:t>ZZP'ers</a:t>
            </a:r>
            <a:r>
              <a:rPr lang="nl-NL" sz="1200" kern="1200">
                <a:solidFill>
                  <a:schemeClr val="tx1"/>
                </a:solidFill>
                <a:effectLst/>
                <a:latin typeface="+mn-lt"/>
                <a:ea typeface="+mn-ea"/>
                <a:cs typeface="+mn-cs"/>
              </a:rPr>
              <a:t>: </a:t>
            </a:r>
            <a:r>
              <a:rPr lang="nl-NL" sz="1200" kern="1200" err="1">
                <a:solidFill>
                  <a:schemeClr val="tx1"/>
                </a:solidFill>
                <a:effectLst/>
                <a:latin typeface="+mn-lt"/>
                <a:ea typeface="+mn-ea"/>
                <a:cs typeface="+mn-cs"/>
              </a:rPr>
              <a:t>https</a:t>
            </a:r>
            <a:r>
              <a:rPr lang="nl-NL" sz="1200" kern="1200">
                <a:solidFill>
                  <a:schemeClr val="tx1"/>
                </a:solidFill>
                <a:effectLst/>
                <a:latin typeface="+mn-lt"/>
                <a:ea typeface="+mn-ea"/>
                <a:cs typeface="+mn-cs"/>
              </a:rPr>
              <a:t>://</a:t>
            </a:r>
            <a:r>
              <a:rPr lang="nl-NL" sz="1200" kern="1200" err="1">
                <a:solidFill>
                  <a:schemeClr val="tx1"/>
                </a:solidFill>
                <a:effectLst/>
                <a:latin typeface="+mn-lt"/>
                <a:ea typeface="+mn-ea"/>
                <a:cs typeface="+mn-cs"/>
              </a:rPr>
              <a:t>www.cbs.nl</a:t>
            </a:r>
            <a:r>
              <a:rPr lang="nl-NL" sz="1200" kern="1200">
                <a:solidFill>
                  <a:schemeClr val="tx1"/>
                </a:solidFill>
                <a:effectLst/>
                <a:latin typeface="+mn-lt"/>
                <a:ea typeface="+mn-ea"/>
                <a:cs typeface="+mn-cs"/>
              </a:rPr>
              <a:t>/nl-nl/nieuws/2025/19/</a:t>
            </a:r>
            <a:r>
              <a:rPr lang="nl-NL" sz="1200" kern="1200" err="1">
                <a:solidFill>
                  <a:schemeClr val="tx1"/>
                </a:solidFill>
                <a:effectLst/>
                <a:latin typeface="+mn-lt"/>
                <a:ea typeface="+mn-ea"/>
                <a:cs typeface="+mn-cs"/>
              </a:rPr>
              <a:t>afname-aantal-zzp-ers-na-jarenlange-stijging?utm_source</a:t>
            </a:r>
            <a:r>
              <a:rPr lang="nl-NL" sz="1200" kern="1200">
                <a:solidFill>
                  <a:schemeClr val="tx1"/>
                </a:solidFill>
                <a:effectLst/>
                <a:latin typeface="+mn-lt"/>
                <a:ea typeface="+mn-ea"/>
                <a:cs typeface="+mn-cs"/>
              </a:rPr>
              <a:t>=</a:t>
            </a:r>
            <a:r>
              <a:rPr lang="nl-NL" sz="1200" kern="1200" err="1">
                <a:solidFill>
                  <a:schemeClr val="tx1"/>
                </a:solidFill>
                <a:effectLst/>
                <a:latin typeface="+mn-lt"/>
                <a:ea typeface="+mn-ea"/>
                <a:cs typeface="+mn-cs"/>
              </a:rPr>
              <a:t>chatgpt.com</a:t>
            </a:r>
            <a:endParaRPr lang="nl-NL" sz="1200" kern="1200">
              <a:solidFill>
                <a:schemeClr val="tx1"/>
              </a:solidFill>
              <a:effectLst/>
              <a:latin typeface="+mn-lt"/>
              <a:ea typeface="+mn-ea"/>
              <a:cs typeface="+mn-cs"/>
            </a:endParaRPr>
          </a:p>
          <a:p>
            <a:r>
              <a:rPr lang="nl-NL" sz="1200" i="1" kern="1200">
                <a:solidFill>
                  <a:schemeClr val="tx1"/>
                </a:solidFill>
                <a:effectLst/>
                <a:latin typeface="+mn-lt"/>
                <a:ea typeface="+mn-ea"/>
                <a:cs typeface="+mn-cs"/>
              </a:rPr>
              <a:t>KVK</a:t>
            </a:r>
            <a:r>
              <a:rPr lang="nl-NL" sz="1200" kern="1200">
                <a:solidFill>
                  <a:schemeClr val="tx1"/>
                </a:solidFill>
                <a:effectLst/>
                <a:latin typeface="+mn-lt"/>
                <a:ea typeface="+mn-ea"/>
                <a:cs typeface="+mn-cs"/>
              </a:rPr>
              <a:t>. (2024, november 24). Opgehaald van KVK afname starters: </a:t>
            </a:r>
            <a:r>
              <a:rPr lang="nl-NL" sz="1200" kern="1200" err="1">
                <a:solidFill>
                  <a:schemeClr val="tx1"/>
                </a:solidFill>
                <a:effectLst/>
                <a:latin typeface="+mn-lt"/>
                <a:ea typeface="+mn-ea"/>
                <a:cs typeface="+mn-cs"/>
              </a:rPr>
              <a:t>https</a:t>
            </a:r>
            <a:r>
              <a:rPr lang="nl-NL" sz="1200" kern="1200">
                <a:solidFill>
                  <a:schemeClr val="tx1"/>
                </a:solidFill>
                <a:effectLst/>
                <a:latin typeface="+mn-lt"/>
                <a:ea typeface="+mn-ea"/>
                <a:cs typeface="+mn-cs"/>
              </a:rPr>
              <a:t>://</a:t>
            </a:r>
            <a:r>
              <a:rPr lang="nl-NL" sz="1200" kern="1200" err="1">
                <a:solidFill>
                  <a:schemeClr val="tx1"/>
                </a:solidFill>
                <a:effectLst/>
                <a:latin typeface="+mn-lt"/>
                <a:ea typeface="+mn-ea"/>
                <a:cs typeface="+mn-cs"/>
              </a:rPr>
              <a:t>www.kvk.nl</a:t>
            </a:r>
            <a:r>
              <a:rPr lang="nl-NL" sz="1200" kern="1200">
                <a:solidFill>
                  <a:schemeClr val="tx1"/>
                </a:solidFill>
                <a:effectLst/>
                <a:latin typeface="+mn-lt"/>
                <a:ea typeface="+mn-ea"/>
                <a:cs typeface="+mn-cs"/>
              </a:rPr>
              <a:t>/cijfers-en-trends/het-jaar-in-cijfers-de-economische-inzichten-over-het-bedrijfsleven/?</a:t>
            </a:r>
            <a:r>
              <a:rPr lang="nl-NL" sz="1200" kern="1200" err="1">
                <a:solidFill>
                  <a:schemeClr val="tx1"/>
                </a:solidFill>
                <a:effectLst/>
                <a:latin typeface="+mn-lt"/>
                <a:ea typeface="+mn-ea"/>
                <a:cs typeface="+mn-cs"/>
              </a:rPr>
              <a:t>utm_source</a:t>
            </a:r>
            <a:r>
              <a:rPr lang="nl-NL" sz="1200" kern="1200">
                <a:solidFill>
                  <a:schemeClr val="tx1"/>
                </a:solidFill>
                <a:effectLst/>
                <a:latin typeface="+mn-lt"/>
                <a:ea typeface="+mn-ea"/>
                <a:cs typeface="+mn-cs"/>
              </a:rPr>
              <a:t>=</a:t>
            </a:r>
            <a:r>
              <a:rPr lang="nl-NL" sz="1200" kern="1200" err="1">
                <a:solidFill>
                  <a:schemeClr val="tx1"/>
                </a:solidFill>
                <a:effectLst/>
                <a:latin typeface="+mn-lt"/>
                <a:ea typeface="+mn-ea"/>
                <a:cs typeface="+mn-cs"/>
              </a:rPr>
              <a:t>chatgpt.com</a:t>
            </a:r>
            <a:endParaRPr lang="nl-NL" sz="1200" kern="1200">
              <a:solidFill>
                <a:schemeClr val="tx1"/>
              </a:solidFill>
              <a:effectLst/>
              <a:latin typeface="+mn-lt"/>
              <a:ea typeface="+mn-ea"/>
              <a:cs typeface="+mn-cs"/>
            </a:endParaRPr>
          </a:p>
          <a:p>
            <a:endParaRPr lang="nl-NL"/>
          </a:p>
        </p:txBody>
      </p:sp>
      <p:sp>
        <p:nvSpPr>
          <p:cNvPr id="4" name="Tijdelijke aanduiding voor dianummer 3"/>
          <p:cNvSpPr>
            <a:spLocks noGrp="1"/>
          </p:cNvSpPr>
          <p:nvPr>
            <p:ph type="sldNum" sz="quarter" idx="5"/>
          </p:nvPr>
        </p:nvSpPr>
        <p:spPr/>
        <p:txBody>
          <a:bodyPr/>
          <a:lstStyle/>
          <a:p>
            <a:fld id="{06FE0A59-C471-4DD8-B709-1D8D1BF41762}" type="slidenum">
              <a:rPr lang="en-GB" smtClean="0"/>
              <a:t>4</a:t>
            </a:fld>
            <a:endParaRPr lang="en-GB"/>
          </a:p>
        </p:txBody>
      </p:sp>
    </p:spTree>
    <p:extLst>
      <p:ext uri="{BB962C8B-B14F-4D97-AF65-F5344CB8AC3E}">
        <p14:creationId xmlns:p14="http://schemas.microsoft.com/office/powerpoint/2010/main" val="1006654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200" i="1" kern="1200">
                <a:solidFill>
                  <a:schemeClr val="tx1"/>
                </a:solidFill>
                <a:effectLst/>
                <a:latin typeface="+mn-lt"/>
                <a:ea typeface="+mn-ea"/>
                <a:cs typeface="+mn-cs"/>
              </a:rPr>
              <a:t>AFM</a:t>
            </a:r>
            <a:r>
              <a:rPr lang="nl-NL" sz="1200" kern="1200">
                <a:solidFill>
                  <a:schemeClr val="tx1"/>
                </a:solidFill>
                <a:effectLst/>
                <a:latin typeface="+mn-lt"/>
                <a:ea typeface="+mn-ea"/>
                <a:cs typeface="+mn-cs"/>
              </a:rPr>
              <a:t>. (</a:t>
            </a:r>
            <a:r>
              <a:rPr lang="nl-NL" sz="1200" kern="1200" err="1">
                <a:solidFill>
                  <a:schemeClr val="tx1"/>
                </a:solidFill>
                <a:effectLst/>
                <a:latin typeface="+mn-lt"/>
                <a:ea typeface="+mn-ea"/>
                <a:cs typeface="+mn-cs"/>
              </a:rPr>
              <a:t>z.d.</a:t>
            </a:r>
            <a:r>
              <a:rPr lang="nl-NL" sz="1200" kern="1200">
                <a:solidFill>
                  <a:schemeClr val="tx1"/>
                </a:solidFill>
                <a:effectLst/>
                <a:latin typeface="+mn-lt"/>
                <a:ea typeface="+mn-ea"/>
                <a:cs typeface="+mn-cs"/>
              </a:rPr>
              <a:t>). Opgehaald van AFM digitalisering: </a:t>
            </a:r>
            <a:r>
              <a:rPr lang="nl-NL" sz="1200" kern="1200" err="1">
                <a:solidFill>
                  <a:schemeClr val="tx1"/>
                </a:solidFill>
                <a:effectLst/>
                <a:latin typeface="+mn-lt"/>
                <a:ea typeface="+mn-ea"/>
                <a:cs typeface="+mn-cs"/>
              </a:rPr>
              <a:t>https</a:t>
            </a:r>
            <a:r>
              <a:rPr lang="nl-NL" sz="1200" kern="1200">
                <a:solidFill>
                  <a:schemeClr val="tx1"/>
                </a:solidFill>
                <a:effectLst/>
                <a:latin typeface="+mn-lt"/>
                <a:ea typeface="+mn-ea"/>
                <a:cs typeface="+mn-cs"/>
              </a:rPr>
              <a:t>://</a:t>
            </a:r>
            <a:r>
              <a:rPr lang="nl-NL" sz="1200" kern="1200" err="1">
                <a:solidFill>
                  <a:schemeClr val="tx1"/>
                </a:solidFill>
                <a:effectLst/>
                <a:latin typeface="+mn-lt"/>
                <a:ea typeface="+mn-ea"/>
                <a:cs typeface="+mn-cs"/>
              </a:rPr>
              <a:t>www.afm.nl</a:t>
            </a:r>
            <a:r>
              <a:rPr lang="nl-NL" sz="1200" kern="1200">
                <a:solidFill>
                  <a:schemeClr val="tx1"/>
                </a:solidFill>
                <a:effectLst/>
                <a:latin typeface="+mn-lt"/>
                <a:ea typeface="+mn-ea"/>
                <a:cs typeface="+mn-cs"/>
              </a:rPr>
              <a:t>/nl-nl/sector/</a:t>
            </a:r>
            <a:r>
              <a:rPr lang="nl-NL" sz="1200" kern="1200" err="1">
                <a:solidFill>
                  <a:schemeClr val="tx1"/>
                </a:solidFill>
                <a:effectLst/>
                <a:latin typeface="+mn-lt"/>
                <a:ea typeface="+mn-ea"/>
                <a:cs typeface="+mn-cs"/>
              </a:rPr>
              <a:t>themas</a:t>
            </a:r>
            <a:r>
              <a:rPr lang="nl-NL" sz="1200" kern="1200">
                <a:solidFill>
                  <a:schemeClr val="tx1"/>
                </a:solidFill>
                <a:effectLst/>
                <a:latin typeface="+mn-lt"/>
                <a:ea typeface="+mn-ea"/>
                <a:cs typeface="+mn-cs"/>
              </a:rPr>
              <a:t>/digitalisering</a:t>
            </a:r>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i="1" kern="1200">
                <a:solidFill>
                  <a:schemeClr val="tx1"/>
                </a:solidFill>
                <a:effectLst/>
                <a:latin typeface="+mn-lt"/>
                <a:ea typeface="+mn-ea"/>
                <a:cs typeface="+mn-cs"/>
              </a:rPr>
              <a:t>Wolter Kluwer</a:t>
            </a:r>
            <a:r>
              <a:rPr lang="nl-NL" sz="1200" kern="1200">
                <a:solidFill>
                  <a:schemeClr val="tx1"/>
                </a:solidFill>
                <a:effectLst/>
                <a:latin typeface="+mn-lt"/>
                <a:ea typeface="+mn-ea"/>
                <a:cs typeface="+mn-cs"/>
              </a:rPr>
              <a:t>. (2025, juni 2025). Opgehaald van Wolter Kluwer: </a:t>
            </a:r>
            <a:r>
              <a:rPr lang="nl-NL" sz="1200" kern="1200" err="1">
                <a:solidFill>
                  <a:schemeClr val="tx1"/>
                </a:solidFill>
                <a:effectLst/>
                <a:latin typeface="+mn-lt"/>
                <a:ea typeface="+mn-ea"/>
                <a:cs typeface="+mn-cs"/>
              </a:rPr>
              <a:t>https</a:t>
            </a:r>
            <a:r>
              <a:rPr lang="nl-NL" sz="1200" kern="1200">
                <a:solidFill>
                  <a:schemeClr val="tx1"/>
                </a:solidFill>
                <a:effectLst/>
                <a:latin typeface="+mn-lt"/>
                <a:ea typeface="+mn-ea"/>
                <a:cs typeface="+mn-cs"/>
              </a:rPr>
              <a:t>://</a:t>
            </a:r>
            <a:r>
              <a:rPr lang="nl-NL" sz="1200" kern="1200" err="1">
                <a:solidFill>
                  <a:schemeClr val="tx1"/>
                </a:solidFill>
                <a:effectLst/>
                <a:latin typeface="+mn-lt"/>
                <a:ea typeface="+mn-ea"/>
                <a:cs typeface="+mn-cs"/>
              </a:rPr>
              <a:t>www.wolterskluwer.com</a:t>
            </a:r>
            <a:r>
              <a:rPr lang="nl-NL" sz="1200" kern="1200">
                <a:solidFill>
                  <a:schemeClr val="tx1"/>
                </a:solidFill>
                <a:effectLst/>
                <a:latin typeface="+mn-lt"/>
                <a:ea typeface="+mn-ea"/>
                <a:cs typeface="+mn-cs"/>
              </a:rPr>
              <a:t>/nl-nl/expert-</a:t>
            </a:r>
            <a:r>
              <a:rPr lang="nl-NL" sz="1200" kern="1200" err="1">
                <a:solidFill>
                  <a:schemeClr val="tx1"/>
                </a:solidFill>
                <a:effectLst/>
                <a:latin typeface="+mn-lt"/>
                <a:ea typeface="+mn-ea"/>
                <a:cs typeface="+mn-cs"/>
              </a:rPr>
              <a:t>insights</a:t>
            </a:r>
            <a:r>
              <a:rPr lang="nl-NL" sz="1200" kern="1200">
                <a:solidFill>
                  <a:schemeClr val="tx1"/>
                </a:solidFill>
                <a:effectLst/>
                <a:latin typeface="+mn-lt"/>
                <a:ea typeface="+mn-ea"/>
                <a:cs typeface="+mn-cs"/>
              </a:rPr>
              <a:t>/</a:t>
            </a:r>
            <a:r>
              <a:rPr lang="nl-NL" sz="1200" kern="1200" err="1">
                <a:solidFill>
                  <a:schemeClr val="tx1"/>
                </a:solidFill>
                <a:effectLst/>
                <a:latin typeface="+mn-lt"/>
                <a:ea typeface="+mn-ea"/>
                <a:cs typeface="+mn-cs"/>
              </a:rPr>
              <a:t>impact-ai-financiele-sector?utm_source</a:t>
            </a:r>
            <a:r>
              <a:rPr lang="nl-NL" sz="1200" kern="1200">
                <a:solidFill>
                  <a:schemeClr val="tx1"/>
                </a:solidFill>
                <a:effectLst/>
                <a:latin typeface="+mn-lt"/>
                <a:ea typeface="+mn-ea"/>
                <a:cs typeface="+mn-cs"/>
              </a:rPr>
              <a:t>=</a:t>
            </a:r>
            <a:r>
              <a:rPr lang="nl-NL" sz="1200" kern="1200" err="1">
                <a:solidFill>
                  <a:schemeClr val="tx1"/>
                </a:solidFill>
                <a:effectLst/>
                <a:latin typeface="+mn-lt"/>
                <a:ea typeface="+mn-ea"/>
                <a:cs typeface="+mn-cs"/>
              </a:rPr>
              <a:t>chatgpt.com</a:t>
            </a:r>
            <a:endParaRPr lang="nl-NL" sz="1200" kern="1200">
              <a:solidFill>
                <a:schemeClr val="tx1"/>
              </a:solidFill>
              <a:effectLst/>
              <a:latin typeface="+mn-lt"/>
              <a:ea typeface="+mn-ea"/>
              <a:cs typeface="+mn-cs"/>
            </a:endParaRPr>
          </a:p>
          <a:p>
            <a:endParaRPr lang="nl-NL"/>
          </a:p>
        </p:txBody>
      </p:sp>
      <p:sp>
        <p:nvSpPr>
          <p:cNvPr id="4" name="Tijdelijke aanduiding voor dianummer 3"/>
          <p:cNvSpPr>
            <a:spLocks noGrp="1"/>
          </p:cNvSpPr>
          <p:nvPr>
            <p:ph type="sldNum" sz="quarter" idx="5"/>
          </p:nvPr>
        </p:nvSpPr>
        <p:spPr/>
        <p:txBody>
          <a:bodyPr/>
          <a:lstStyle/>
          <a:p>
            <a:fld id="{06FE0A59-C471-4DD8-B709-1D8D1BF41762}" type="slidenum">
              <a:rPr lang="en-GB" smtClean="0"/>
              <a:t>9</a:t>
            </a:fld>
            <a:endParaRPr lang="en-GB"/>
          </a:p>
        </p:txBody>
      </p:sp>
    </p:spTree>
    <p:extLst>
      <p:ext uri="{BB962C8B-B14F-4D97-AF65-F5344CB8AC3E}">
        <p14:creationId xmlns:p14="http://schemas.microsoft.com/office/powerpoint/2010/main" val="10072880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200" i="1" kern="1200">
                <a:solidFill>
                  <a:schemeClr val="tx1"/>
                </a:solidFill>
                <a:effectLst/>
                <a:latin typeface="+mn-lt"/>
                <a:ea typeface="+mn-ea"/>
                <a:cs typeface="+mn-cs"/>
              </a:rPr>
              <a:t>AFM</a:t>
            </a:r>
            <a:r>
              <a:rPr lang="nl-NL" sz="1200" kern="1200">
                <a:solidFill>
                  <a:schemeClr val="tx1"/>
                </a:solidFill>
                <a:effectLst/>
                <a:latin typeface="+mn-lt"/>
                <a:ea typeface="+mn-ea"/>
                <a:cs typeface="+mn-cs"/>
              </a:rPr>
              <a:t>. (</a:t>
            </a:r>
            <a:r>
              <a:rPr lang="nl-NL" sz="1200" kern="1200" err="1">
                <a:solidFill>
                  <a:schemeClr val="tx1"/>
                </a:solidFill>
                <a:effectLst/>
                <a:latin typeface="+mn-lt"/>
                <a:ea typeface="+mn-ea"/>
                <a:cs typeface="+mn-cs"/>
              </a:rPr>
              <a:t>z.d.</a:t>
            </a:r>
            <a:r>
              <a:rPr lang="nl-NL" sz="1200" kern="1200">
                <a:solidFill>
                  <a:schemeClr val="tx1"/>
                </a:solidFill>
                <a:effectLst/>
                <a:latin typeface="+mn-lt"/>
                <a:ea typeface="+mn-ea"/>
                <a:cs typeface="+mn-cs"/>
              </a:rPr>
              <a:t>). Opgehaald van AFM digitalisering: </a:t>
            </a:r>
            <a:r>
              <a:rPr lang="nl-NL" sz="1200" kern="1200" err="1">
                <a:solidFill>
                  <a:schemeClr val="tx1"/>
                </a:solidFill>
                <a:effectLst/>
                <a:latin typeface="+mn-lt"/>
                <a:ea typeface="+mn-ea"/>
                <a:cs typeface="+mn-cs"/>
              </a:rPr>
              <a:t>https</a:t>
            </a:r>
            <a:r>
              <a:rPr lang="nl-NL" sz="1200" kern="1200">
                <a:solidFill>
                  <a:schemeClr val="tx1"/>
                </a:solidFill>
                <a:effectLst/>
                <a:latin typeface="+mn-lt"/>
                <a:ea typeface="+mn-ea"/>
                <a:cs typeface="+mn-cs"/>
              </a:rPr>
              <a:t>://</a:t>
            </a:r>
            <a:r>
              <a:rPr lang="nl-NL" sz="1200" kern="1200" err="1">
                <a:solidFill>
                  <a:schemeClr val="tx1"/>
                </a:solidFill>
                <a:effectLst/>
                <a:latin typeface="+mn-lt"/>
                <a:ea typeface="+mn-ea"/>
                <a:cs typeface="+mn-cs"/>
              </a:rPr>
              <a:t>www.afm.nl</a:t>
            </a:r>
            <a:r>
              <a:rPr lang="nl-NL" sz="1200" kern="1200">
                <a:solidFill>
                  <a:schemeClr val="tx1"/>
                </a:solidFill>
                <a:effectLst/>
                <a:latin typeface="+mn-lt"/>
                <a:ea typeface="+mn-ea"/>
                <a:cs typeface="+mn-cs"/>
              </a:rPr>
              <a:t>/nl-nl/sector/</a:t>
            </a:r>
            <a:r>
              <a:rPr lang="nl-NL" sz="1200" kern="1200" err="1">
                <a:solidFill>
                  <a:schemeClr val="tx1"/>
                </a:solidFill>
                <a:effectLst/>
                <a:latin typeface="+mn-lt"/>
                <a:ea typeface="+mn-ea"/>
                <a:cs typeface="+mn-cs"/>
              </a:rPr>
              <a:t>themas</a:t>
            </a:r>
            <a:r>
              <a:rPr lang="nl-NL" sz="1200" kern="1200">
                <a:solidFill>
                  <a:schemeClr val="tx1"/>
                </a:solidFill>
                <a:effectLst/>
                <a:latin typeface="+mn-lt"/>
                <a:ea typeface="+mn-ea"/>
                <a:cs typeface="+mn-cs"/>
              </a:rPr>
              <a:t>/digitalisering</a:t>
            </a:r>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i="1" kern="1200">
                <a:solidFill>
                  <a:schemeClr val="tx1"/>
                </a:solidFill>
                <a:effectLst/>
                <a:latin typeface="+mn-lt"/>
                <a:ea typeface="+mn-ea"/>
                <a:cs typeface="+mn-cs"/>
              </a:rPr>
              <a:t>Wolter Kluwer</a:t>
            </a:r>
            <a:r>
              <a:rPr lang="nl-NL" sz="1200" kern="1200">
                <a:solidFill>
                  <a:schemeClr val="tx1"/>
                </a:solidFill>
                <a:effectLst/>
                <a:latin typeface="+mn-lt"/>
                <a:ea typeface="+mn-ea"/>
                <a:cs typeface="+mn-cs"/>
              </a:rPr>
              <a:t>. (2025, juni 2025). Opgehaald van Wolter Kluwer: </a:t>
            </a:r>
            <a:r>
              <a:rPr lang="nl-NL" sz="1200" kern="1200" err="1">
                <a:solidFill>
                  <a:schemeClr val="tx1"/>
                </a:solidFill>
                <a:effectLst/>
                <a:latin typeface="+mn-lt"/>
                <a:ea typeface="+mn-ea"/>
                <a:cs typeface="+mn-cs"/>
              </a:rPr>
              <a:t>https</a:t>
            </a:r>
            <a:r>
              <a:rPr lang="nl-NL" sz="1200" kern="1200">
                <a:solidFill>
                  <a:schemeClr val="tx1"/>
                </a:solidFill>
                <a:effectLst/>
                <a:latin typeface="+mn-lt"/>
                <a:ea typeface="+mn-ea"/>
                <a:cs typeface="+mn-cs"/>
              </a:rPr>
              <a:t>://</a:t>
            </a:r>
            <a:r>
              <a:rPr lang="nl-NL" sz="1200" kern="1200" err="1">
                <a:solidFill>
                  <a:schemeClr val="tx1"/>
                </a:solidFill>
                <a:effectLst/>
                <a:latin typeface="+mn-lt"/>
                <a:ea typeface="+mn-ea"/>
                <a:cs typeface="+mn-cs"/>
              </a:rPr>
              <a:t>www.wolterskluwer.com</a:t>
            </a:r>
            <a:r>
              <a:rPr lang="nl-NL" sz="1200" kern="1200">
                <a:solidFill>
                  <a:schemeClr val="tx1"/>
                </a:solidFill>
                <a:effectLst/>
                <a:latin typeface="+mn-lt"/>
                <a:ea typeface="+mn-ea"/>
                <a:cs typeface="+mn-cs"/>
              </a:rPr>
              <a:t>/nl-nl/expert-</a:t>
            </a:r>
            <a:r>
              <a:rPr lang="nl-NL" sz="1200" kern="1200" err="1">
                <a:solidFill>
                  <a:schemeClr val="tx1"/>
                </a:solidFill>
                <a:effectLst/>
                <a:latin typeface="+mn-lt"/>
                <a:ea typeface="+mn-ea"/>
                <a:cs typeface="+mn-cs"/>
              </a:rPr>
              <a:t>insights</a:t>
            </a:r>
            <a:r>
              <a:rPr lang="nl-NL" sz="1200" kern="1200">
                <a:solidFill>
                  <a:schemeClr val="tx1"/>
                </a:solidFill>
                <a:effectLst/>
                <a:latin typeface="+mn-lt"/>
                <a:ea typeface="+mn-ea"/>
                <a:cs typeface="+mn-cs"/>
              </a:rPr>
              <a:t>/</a:t>
            </a:r>
            <a:r>
              <a:rPr lang="nl-NL" sz="1200" kern="1200" err="1">
                <a:solidFill>
                  <a:schemeClr val="tx1"/>
                </a:solidFill>
                <a:effectLst/>
                <a:latin typeface="+mn-lt"/>
                <a:ea typeface="+mn-ea"/>
                <a:cs typeface="+mn-cs"/>
              </a:rPr>
              <a:t>impact-ai-financiele-sector?utm_source</a:t>
            </a:r>
            <a:r>
              <a:rPr lang="nl-NL" sz="1200" kern="1200">
                <a:solidFill>
                  <a:schemeClr val="tx1"/>
                </a:solidFill>
                <a:effectLst/>
                <a:latin typeface="+mn-lt"/>
                <a:ea typeface="+mn-ea"/>
                <a:cs typeface="+mn-cs"/>
              </a:rPr>
              <a:t>=</a:t>
            </a:r>
            <a:r>
              <a:rPr lang="nl-NL" sz="1200" kern="1200" err="1">
                <a:solidFill>
                  <a:schemeClr val="tx1"/>
                </a:solidFill>
                <a:effectLst/>
                <a:latin typeface="+mn-lt"/>
                <a:ea typeface="+mn-ea"/>
                <a:cs typeface="+mn-cs"/>
              </a:rPr>
              <a:t>chatgpt.com</a:t>
            </a:r>
            <a:endParaRPr lang="nl-NL" sz="120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kern="1200">
              <a:solidFill>
                <a:schemeClr val="tx1"/>
              </a:solidFill>
              <a:effectLst/>
              <a:latin typeface="+mn-lt"/>
              <a:ea typeface="+mn-ea"/>
              <a:cs typeface="+mn-cs"/>
            </a:endParaRPr>
          </a:p>
          <a:p>
            <a:endParaRPr lang="nl-NL"/>
          </a:p>
        </p:txBody>
      </p:sp>
      <p:sp>
        <p:nvSpPr>
          <p:cNvPr id="4" name="Tijdelijke aanduiding voor dianummer 3"/>
          <p:cNvSpPr>
            <a:spLocks noGrp="1"/>
          </p:cNvSpPr>
          <p:nvPr>
            <p:ph type="sldNum" sz="quarter" idx="5"/>
          </p:nvPr>
        </p:nvSpPr>
        <p:spPr/>
        <p:txBody>
          <a:bodyPr/>
          <a:lstStyle/>
          <a:p>
            <a:fld id="{06FE0A59-C471-4DD8-B709-1D8D1BF41762}" type="slidenum">
              <a:rPr lang="en-GB" smtClean="0"/>
              <a:t>10</a:t>
            </a:fld>
            <a:endParaRPr lang="en-GB"/>
          </a:p>
        </p:txBody>
      </p:sp>
    </p:spTree>
    <p:extLst>
      <p:ext uri="{BB962C8B-B14F-4D97-AF65-F5344CB8AC3E}">
        <p14:creationId xmlns:p14="http://schemas.microsoft.com/office/powerpoint/2010/main" val="21621950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lvl="0"/>
            <a:r>
              <a:rPr lang="nl-NL" sz="1200" kern="1200">
                <a:solidFill>
                  <a:schemeClr val="tx1"/>
                </a:solidFill>
                <a:effectLst/>
                <a:latin typeface="+mn-lt"/>
                <a:ea typeface="+mn-ea"/>
                <a:cs typeface="+mn-cs"/>
              </a:rPr>
              <a:t>Autoriteit Financiële Markten. (2007). </a:t>
            </a:r>
            <a:r>
              <a:rPr lang="nl-NL" sz="1200" i="1" kern="1200">
                <a:solidFill>
                  <a:schemeClr val="tx1"/>
                </a:solidFill>
                <a:effectLst/>
                <a:latin typeface="+mn-lt"/>
                <a:ea typeface="+mn-ea"/>
                <a:cs typeface="+mn-cs"/>
              </a:rPr>
              <a:t>Kwaliteit advies en transparantie bij hypotheken</a:t>
            </a:r>
            <a:r>
              <a:rPr lang="nl-NL" sz="1200" kern="1200">
                <a:solidFill>
                  <a:schemeClr val="tx1"/>
                </a:solidFill>
                <a:effectLst/>
                <a:latin typeface="+mn-lt"/>
                <a:ea typeface="+mn-ea"/>
                <a:cs typeface="+mn-cs"/>
              </a:rPr>
              <a:t> (p. 14). AFM. </a:t>
            </a:r>
            <a:r>
              <a:rPr lang="nl-NL" sz="1200" u="sng" kern="1200">
                <a:solidFill>
                  <a:schemeClr val="tx1"/>
                </a:solidFill>
                <a:effectLst/>
                <a:latin typeface="+mn-lt"/>
                <a:ea typeface="+mn-ea"/>
                <a:cs typeface="+mn-cs"/>
                <a:hlinkClick r:id="rId3"/>
              </a:rPr>
              <a:t>https://www.afm.nl/~/profmedia/files/rapporten/2007/kwaliteit-advies-transparantie-hypotheken.ashx?la=nl-nl</a:t>
            </a:r>
            <a:endParaRPr lang="en-GB" sz="1200" kern="1200">
              <a:solidFill>
                <a:schemeClr val="tx1"/>
              </a:solidFill>
              <a:effectLst/>
              <a:latin typeface="+mn-lt"/>
              <a:ea typeface="+mn-ea"/>
              <a:cs typeface="+mn-cs"/>
            </a:endParaRPr>
          </a:p>
          <a:p>
            <a:pPr lvl="0"/>
            <a:r>
              <a:rPr lang="nl-NL" sz="1200" kern="1200">
                <a:solidFill>
                  <a:schemeClr val="tx1"/>
                </a:solidFill>
                <a:effectLst/>
                <a:latin typeface="+mn-lt"/>
                <a:ea typeface="+mn-ea"/>
                <a:cs typeface="+mn-cs"/>
              </a:rPr>
              <a:t>Kennisbank Sociale Innovatie. (</a:t>
            </a:r>
            <a:r>
              <a:rPr lang="nl-NL" sz="1200" kern="1200" err="1">
                <a:solidFill>
                  <a:schemeClr val="tx1"/>
                </a:solidFill>
                <a:effectLst/>
                <a:latin typeface="+mn-lt"/>
                <a:ea typeface="+mn-ea"/>
                <a:cs typeface="+mn-cs"/>
              </a:rPr>
              <a:t>z.d.</a:t>
            </a:r>
            <a:r>
              <a:rPr lang="nl-NL" sz="1200" kern="1200">
                <a:solidFill>
                  <a:schemeClr val="tx1"/>
                </a:solidFill>
                <a:effectLst/>
                <a:latin typeface="+mn-lt"/>
                <a:ea typeface="+mn-ea"/>
                <a:cs typeface="+mn-cs"/>
              </a:rPr>
              <a:t>). </a:t>
            </a:r>
            <a:r>
              <a:rPr lang="nl-NL" sz="1200" i="1" kern="1200">
                <a:solidFill>
                  <a:schemeClr val="tx1"/>
                </a:solidFill>
                <a:effectLst/>
                <a:latin typeface="+mn-lt"/>
                <a:ea typeface="+mn-ea"/>
                <a:cs typeface="+mn-cs"/>
              </a:rPr>
              <a:t>Het nieuwe businessmodel in financieel advies: van provisie naar </a:t>
            </a:r>
            <a:r>
              <a:rPr lang="nl-NL" sz="1200" i="1" kern="1200" err="1">
                <a:solidFill>
                  <a:schemeClr val="tx1"/>
                </a:solidFill>
                <a:effectLst/>
                <a:latin typeface="+mn-lt"/>
                <a:ea typeface="+mn-ea"/>
                <a:cs typeface="+mn-cs"/>
              </a:rPr>
              <a:t>waardecreatie</a:t>
            </a:r>
            <a:r>
              <a:rPr lang="nl-NL" sz="1200" kern="1200">
                <a:solidFill>
                  <a:schemeClr val="tx1"/>
                </a:solidFill>
                <a:effectLst/>
                <a:latin typeface="+mn-lt"/>
                <a:ea typeface="+mn-ea"/>
                <a:cs typeface="+mn-cs"/>
              </a:rPr>
              <a:t> (par. 3). KSI. </a:t>
            </a:r>
            <a:r>
              <a:rPr lang="nl-NL" sz="1200" u="sng" kern="1200">
                <a:solidFill>
                  <a:schemeClr val="tx1"/>
                </a:solidFill>
                <a:effectLst/>
                <a:latin typeface="+mn-lt"/>
                <a:ea typeface="+mn-ea"/>
                <a:cs typeface="+mn-cs"/>
                <a:hlinkClick r:id="rId4"/>
              </a:rPr>
              <a:t>https://www.kennisbanksocialeinnovatie.nl/kennis/het-nieuwe-businessmodel-in-financieel-advies-van-provisie-naar-waardecreatie</a:t>
            </a:r>
            <a:endParaRPr lang="en-GB" sz="1200" kern="1200">
              <a:solidFill>
                <a:schemeClr val="tx1"/>
              </a:solidFill>
              <a:effectLst/>
              <a:latin typeface="+mn-lt"/>
              <a:ea typeface="+mn-ea"/>
              <a:cs typeface="+mn-cs"/>
            </a:endParaRPr>
          </a:p>
          <a:p>
            <a:endParaRPr lang="en-GB"/>
          </a:p>
        </p:txBody>
      </p:sp>
      <p:sp>
        <p:nvSpPr>
          <p:cNvPr id="4" name="Tijdelijke aanduiding voor dianummer 3"/>
          <p:cNvSpPr>
            <a:spLocks noGrp="1"/>
          </p:cNvSpPr>
          <p:nvPr>
            <p:ph type="sldNum" sz="quarter" idx="5"/>
          </p:nvPr>
        </p:nvSpPr>
        <p:spPr/>
        <p:txBody>
          <a:bodyPr/>
          <a:lstStyle/>
          <a:p>
            <a:fld id="{06FE0A59-C471-4DD8-B709-1D8D1BF41762}" type="slidenum">
              <a:rPr lang="en-GB" smtClean="0"/>
              <a:t>11</a:t>
            </a:fld>
            <a:endParaRPr lang="en-GB"/>
          </a:p>
        </p:txBody>
      </p:sp>
    </p:spTree>
    <p:extLst>
      <p:ext uri="{BB962C8B-B14F-4D97-AF65-F5344CB8AC3E}">
        <p14:creationId xmlns:p14="http://schemas.microsoft.com/office/powerpoint/2010/main" val="37100288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lvl="0"/>
            <a:r>
              <a:rPr lang="nl-NL" sz="1200" kern="1200" err="1">
                <a:solidFill>
                  <a:schemeClr val="tx1"/>
                </a:solidFill>
                <a:effectLst/>
                <a:latin typeface="+mn-lt"/>
                <a:ea typeface="+mn-ea"/>
                <a:cs typeface="+mn-cs"/>
              </a:rPr>
              <a:t>ClientOfficer</a:t>
            </a:r>
            <a:r>
              <a:rPr lang="nl-NL" sz="1200" kern="1200">
                <a:solidFill>
                  <a:schemeClr val="tx1"/>
                </a:solidFill>
                <a:effectLst/>
                <a:latin typeface="+mn-lt"/>
                <a:ea typeface="+mn-ea"/>
                <a:cs typeface="+mn-cs"/>
              </a:rPr>
              <a:t>. (2023). </a:t>
            </a:r>
            <a:r>
              <a:rPr lang="nl-NL" sz="1200" i="1" kern="1200">
                <a:solidFill>
                  <a:schemeClr val="tx1"/>
                </a:solidFill>
                <a:effectLst/>
                <a:latin typeface="+mn-lt"/>
                <a:ea typeface="+mn-ea"/>
                <a:cs typeface="+mn-cs"/>
              </a:rPr>
              <a:t>Het klantgerichte financiële advies van de toekomst</a:t>
            </a:r>
            <a:r>
              <a:rPr lang="nl-NL" sz="1200" kern="1200">
                <a:solidFill>
                  <a:schemeClr val="tx1"/>
                </a:solidFill>
                <a:effectLst/>
                <a:latin typeface="+mn-lt"/>
                <a:ea typeface="+mn-ea"/>
                <a:cs typeface="+mn-cs"/>
              </a:rPr>
              <a:t> (sectie “Digitale klantbeleving”). </a:t>
            </a:r>
            <a:r>
              <a:rPr lang="en-GB" sz="1200" kern="1200" err="1">
                <a:solidFill>
                  <a:schemeClr val="tx1"/>
                </a:solidFill>
                <a:effectLst/>
                <a:latin typeface="+mn-lt"/>
                <a:ea typeface="+mn-ea"/>
                <a:cs typeface="+mn-cs"/>
              </a:rPr>
              <a:t>ClientOfficer</a:t>
            </a:r>
            <a:r>
              <a:rPr lang="en-GB" sz="1200" kern="1200">
                <a:solidFill>
                  <a:schemeClr val="tx1"/>
                </a:solidFill>
                <a:effectLst/>
                <a:latin typeface="+mn-lt"/>
                <a:ea typeface="+mn-ea"/>
                <a:cs typeface="+mn-cs"/>
              </a:rPr>
              <a:t>. </a:t>
            </a:r>
            <a:r>
              <a:rPr lang="en-GB" sz="1200" u="sng" kern="1200">
                <a:solidFill>
                  <a:schemeClr val="tx1"/>
                </a:solidFill>
                <a:effectLst/>
                <a:latin typeface="+mn-lt"/>
                <a:ea typeface="+mn-ea"/>
                <a:cs typeface="+mn-cs"/>
                <a:hlinkClick r:id="rId3"/>
              </a:rPr>
              <a:t>https://clientofficer.nl/het-klantgerichte-financiele-advies-van-de-toekomst/</a:t>
            </a:r>
            <a:endParaRPr lang="en-GB" sz="1200" kern="1200">
              <a:solidFill>
                <a:schemeClr val="tx1"/>
              </a:solidFill>
              <a:effectLst/>
              <a:latin typeface="+mn-lt"/>
              <a:ea typeface="+mn-ea"/>
              <a:cs typeface="+mn-cs"/>
            </a:endParaRPr>
          </a:p>
          <a:p>
            <a:pPr lvl="0"/>
            <a:r>
              <a:rPr lang="nl-NL" sz="1200" kern="1200" err="1">
                <a:solidFill>
                  <a:schemeClr val="tx1"/>
                </a:solidFill>
                <a:effectLst/>
                <a:latin typeface="+mn-lt"/>
                <a:ea typeface="+mn-ea"/>
                <a:cs typeface="+mn-cs"/>
              </a:rPr>
              <a:t>Adfiz</a:t>
            </a:r>
            <a:r>
              <a:rPr lang="nl-NL" sz="1200" kern="1200">
                <a:solidFill>
                  <a:schemeClr val="tx1"/>
                </a:solidFill>
                <a:effectLst/>
                <a:latin typeface="+mn-lt"/>
                <a:ea typeface="+mn-ea"/>
                <a:cs typeface="+mn-cs"/>
              </a:rPr>
              <a:t>. (2024). </a:t>
            </a:r>
            <a:r>
              <a:rPr lang="nl-NL" sz="1200" i="1" kern="1200">
                <a:solidFill>
                  <a:schemeClr val="tx1"/>
                </a:solidFill>
                <a:effectLst/>
                <a:latin typeface="+mn-lt"/>
                <a:ea typeface="+mn-ea"/>
                <a:cs typeface="+mn-cs"/>
              </a:rPr>
              <a:t>Advies in cijfers 2024-2025</a:t>
            </a:r>
            <a:r>
              <a:rPr lang="nl-NL" sz="1200" kern="1200">
                <a:solidFill>
                  <a:schemeClr val="tx1"/>
                </a:solidFill>
                <a:effectLst/>
                <a:latin typeface="+mn-lt"/>
                <a:ea typeface="+mn-ea"/>
                <a:cs typeface="+mn-cs"/>
              </a:rPr>
              <a:t> (pp. 18, 25). </a:t>
            </a:r>
            <a:r>
              <a:rPr lang="en-GB" sz="1200" kern="1200" err="1">
                <a:solidFill>
                  <a:schemeClr val="tx1"/>
                </a:solidFill>
                <a:effectLst/>
                <a:latin typeface="+mn-lt"/>
                <a:ea typeface="+mn-ea"/>
                <a:cs typeface="+mn-cs"/>
              </a:rPr>
              <a:t>Adfiz</a:t>
            </a:r>
            <a:r>
              <a:rPr lang="en-GB" sz="1200" kern="1200">
                <a:solidFill>
                  <a:schemeClr val="tx1"/>
                </a:solidFill>
                <a:effectLst/>
                <a:latin typeface="+mn-lt"/>
                <a:ea typeface="+mn-ea"/>
                <a:cs typeface="+mn-cs"/>
              </a:rPr>
              <a:t>. </a:t>
            </a:r>
            <a:r>
              <a:rPr lang="en-GB" sz="1200" u="sng" kern="1200">
                <a:solidFill>
                  <a:schemeClr val="tx1"/>
                </a:solidFill>
                <a:effectLst/>
                <a:latin typeface="+mn-lt"/>
                <a:ea typeface="+mn-ea"/>
                <a:cs typeface="+mn-cs"/>
                <a:hlinkClick r:id="rId4"/>
              </a:rPr>
              <a:t>https://www.adfiz.nl/media/6619/advies-in-cijfers-2024-2025.pdf</a:t>
            </a:r>
            <a:endParaRPr lang="en-GB" sz="1200" kern="1200">
              <a:solidFill>
                <a:schemeClr val="tx1"/>
              </a:solidFill>
              <a:effectLst/>
              <a:latin typeface="+mn-lt"/>
              <a:ea typeface="+mn-ea"/>
              <a:cs typeface="+mn-cs"/>
            </a:endParaRPr>
          </a:p>
          <a:p>
            <a:pPr lvl="0"/>
            <a:r>
              <a:rPr lang="nl-NL" sz="1200" kern="1200">
                <a:solidFill>
                  <a:schemeClr val="tx1"/>
                </a:solidFill>
                <a:effectLst/>
                <a:latin typeface="+mn-lt"/>
                <a:ea typeface="+mn-ea"/>
                <a:cs typeface="+mn-cs"/>
              </a:rPr>
              <a:t>Autoriteit Financiële Markten. (2022). </a:t>
            </a:r>
            <a:r>
              <a:rPr lang="nl-NL" sz="1200" i="1" kern="1200">
                <a:solidFill>
                  <a:schemeClr val="tx1"/>
                </a:solidFill>
                <a:effectLst/>
                <a:latin typeface="+mn-lt"/>
                <a:ea typeface="+mn-ea"/>
                <a:cs typeface="+mn-cs"/>
              </a:rPr>
              <a:t>Trends in duurzaam beleggen</a:t>
            </a:r>
            <a:r>
              <a:rPr lang="nl-NL" sz="1200" kern="1200">
                <a:solidFill>
                  <a:schemeClr val="tx1"/>
                </a:solidFill>
                <a:effectLst/>
                <a:latin typeface="+mn-lt"/>
                <a:ea typeface="+mn-ea"/>
                <a:cs typeface="+mn-cs"/>
              </a:rPr>
              <a:t> (sectie “Trends in duurzaam beleggen”). AFM. </a:t>
            </a:r>
            <a:r>
              <a:rPr lang="nl-NL" sz="1200" u="sng" kern="1200">
                <a:solidFill>
                  <a:schemeClr val="tx1"/>
                </a:solidFill>
                <a:effectLst/>
                <a:latin typeface="+mn-lt"/>
                <a:ea typeface="+mn-ea"/>
                <a:cs typeface="+mn-cs"/>
                <a:hlinkClick r:id="rId5"/>
              </a:rPr>
              <a:t>https://www.afm.nl</a:t>
            </a:r>
            <a:endParaRPr lang="en-GB" sz="1200" kern="1200">
              <a:solidFill>
                <a:schemeClr val="tx1"/>
              </a:solidFill>
              <a:effectLst/>
              <a:latin typeface="+mn-lt"/>
              <a:ea typeface="+mn-ea"/>
              <a:cs typeface="+mn-cs"/>
            </a:endParaRPr>
          </a:p>
          <a:p>
            <a:endParaRPr lang="en-GB"/>
          </a:p>
        </p:txBody>
      </p:sp>
      <p:sp>
        <p:nvSpPr>
          <p:cNvPr id="4" name="Tijdelijke aanduiding voor dianummer 3"/>
          <p:cNvSpPr>
            <a:spLocks noGrp="1"/>
          </p:cNvSpPr>
          <p:nvPr>
            <p:ph type="sldNum" sz="quarter" idx="5"/>
          </p:nvPr>
        </p:nvSpPr>
        <p:spPr/>
        <p:txBody>
          <a:bodyPr/>
          <a:lstStyle/>
          <a:p>
            <a:fld id="{06FE0A59-C471-4DD8-B709-1D8D1BF41762}" type="slidenum">
              <a:rPr lang="en-GB" smtClean="0"/>
              <a:t>12</a:t>
            </a:fld>
            <a:endParaRPr lang="en-GB"/>
          </a:p>
        </p:txBody>
      </p:sp>
    </p:spTree>
    <p:extLst>
      <p:ext uri="{BB962C8B-B14F-4D97-AF65-F5344CB8AC3E}">
        <p14:creationId xmlns:p14="http://schemas.microsoft.com/office/powerpoint/2010/main" val="17232937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lvl="0"/>
            <a:r>
              <a:rPr lang="nl-NL" sz="1200" kern="1200">
                <a:solidFill>
                  <a:schemeClr val="tx1"/>
                </a:solidFill>
                <a:effectLst/>
                <a:latin typeface="+mn-lt"/>
                <a:ea typeface="+mn-ea"/>
                <a:cs typeface="+mn-cs"/>
              </a:rPr>
              <a:t>De Nederlandsche Bank. (2023, 17 juli). </a:t>
            </a:r>
            <a:r>
              <a:rPr lang="nl-NL" sz="1200" i="1" kern="1200">
                <a:solidFill>
                  <a:schemeClr val="tx1"/>
                </a:solidFill>
                <a:effectLst/>
                <a:latin typeface="+mn-lt"/>
                <a:ea typeface="+mn-ea"/>
                <a:cs typeface="+mn-cs"/>
              </a:rPr>
              <a:t>Gevolgen inflatie en hoge rente merkbaar tot in haarvaten samenleving</a:t>
            </a:r>
            <a:r>
              <a:rPr lang="nl-NL" sz="1200" kern="1200">
                <a:solidFill>
                  <a:schemeClr val="tx1"/>
                </a:solidFill>
                <a:effectLst/>
                <a:latin typeface="+mn-lt"/>
                <a:ea typeface="+mn-ea"/>
                <a:cs typeface="+mn-cs"/>
              </a:rPr>
              <a:t> (par. 2). DNB. </a:t>
            </a:r>
            <a:r>
              <a:rPr lang="nl-NL" sz="1200" u="sng" kern="1200">
                <a:solidFill>
                  <a:schemeClr val="tx1"/>
                </a:solidFill>
                <a:effectLst/>
                <a:latin typeface="+mn-lt"/>
                <a:ea typeface="+mn-ea"/>
                <a:cs typeface="+mn-cs"/>
                <a:hlinkClick r:id="rId3"/>
              </a:rPr>
              <a:t>https://www.dnb.nl/algemeen-nieuws/achtergrond-2023/gevolgen-inflatie-en-hoge-rente-merkbaar-tot-in-haarvaten-samenleving/</a:t>
            </a:r>
            <a:endParaRPr lang="en-GB" sz="1200" kern="1200">
              <a:solidFill>
                <a:schemeClr val="tx1"/>
              </a:solidFill>
              <a:effectLst/>
              <a:latin typeface="+mn-lt"/>
              <a:ea typeface="+mn-ea"/>
              <a:cs typeface="+mn-cs"/>
            </a:endParaRPr>
          </a:p>
          <a:p>
            <a:pPr lvl="0"/>
            <a:r>
              <a:rPr lang="nl-NL" sz="1200" kern="1200">
                <a:solidFill>
                  <a:schemeClr val="tx1"/>
                </a:solidFill>
                <a:effectLst/>
                <a:latin typeface="+mn-lt"/>
                <a:ea typeface="+mn-ea"/>
                <a:cs typeface="+mn-cs"/>
              </a:rPr>
              <a:t>Centraal Bureau voor de Statistiek. (2023). </a:t>
            </a:r>
            <a:r>
              <a:rPr lang="nl-NL" sz="1200" i="1" kern="1200">
                <a:solidFill>
                  <a:schemeClr val="tx1"/>
                </a:solidFill>
                <a:effectLst/>
                <a:latin typeface="+mn-lt"/>
                <a:ea typeface="+mn-ea"/>
                <a:cs typeface="+mn-cs"/>
              </a:rPr>
              <a:t>Financieringsmonitor 2023</a:t>
            </a:r>
            <a:r>
              <a:rPr lang="nl-NL" sz="1200" kern="1200">
                <a:solidFill>
                  <a:schemeClr val="tx1"/>
                </a:solidFill>
                <a:effectLst/>
                <a:latin typeface="+mn-lt"/>
                <a:ea typeface="+mn-ea"/>
                <a:cs typeface="+mn-cs"/>
              </a:rPr>
              <a:t> (p. 42). CBS. </a:t>
            </a:r>
            <a:r>
              <a:rPr lang="nl-NL" sz="1200" u="sng" kern="1200">
                <a:solidFill>
                  <a:schemeClr val="tx1"/>
                </a:solidFill>
                <a:effectLst/>
                <a:latin typeface="+mn-lt"/>
                <a:ea typeface="+mn-ea"/>
                <a:cs typeface="+mn-cs"/>
                <a:hlinkClick r:id="rId4"/>
              </a:rPr>
              <a:t>https://www.cbs.nl/nl-nl/longread/aanvullende-statistische-diensten/2024/financieringsmonitor-2023</a:t>
            </a:r>
            <a:endParaRPr lang="en-GB" sz="1200" kern="1200">
              <a:solidFill>
                <a:schemeClr val="tx1"/>
              </a:solidFill>
              <a:effectLst/>
              <a:latin typeface="+mn-lt"/>
              <a:ea typeface="+mn-ea"/>
              <a:cs typeface="+mn-cs"/>
            </a:endParaRPr>
          </a:p>
          <a:p>
            <a:endParaRPr lang="en-GB"/>
          </a:p>
        </p:txBody>
      </p:sp>
      <p:sp>
        <p:nvSpPr>
          <p:cNvPr id="4" name="Tijdelijke aanduiding voor dianummer 3"/>
          <p:cNvSpPr>
            <a:spLocks noGrp="1"/>
          </p:cNvSpPr>
          <p:nvPr>
            <p:ph type="sldNum" sz="quarter" idx="5"/>
          </p:nvPr>
        </p:nvSpPr>
        <p:spPr/>
        <p:txBody>
          <a:bodyPr/>
          <a:lstStyle/>
          <a:p>
            <a:fld id="{06FE0A59-C471-4DD8-B709-1D8D1BF41762}" type="slidenum">
              <a:rPr lang="en-GB" smtClean="0"/>
              <a:t>13</a:t>
            </a:fld>
            <a:endParaRPr lang="en-GB"/>
          </a:p>
        </p:txBody>
      </p:sp>
    </p:spTree>
    <p:extLst>
      <p:ext uri="{BB962C8B-B14F-4D97-AF65-F5344CB8AC3E}">
        <p14:creationId xmlns:p14="http://schemas.microsoft.com/office/powerpoint/2010/main" val="26324494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lvl="0"/>
            <a:r>
              <a:rPr lang="nl-NL" sz="1200" kern="1200">
                <a:solidFill>
                  <a:schemeClr val="tx1"/>
                </a:solidFill>
                <a:effectLst/>
                <a:latin typeface="+mn-lt"/>
                <a:ea typeface="+mn-ea"/>
                <a:cs typeface="+mn-cs"/>
              </a:rPr>
              <a:t>Eerste Kamer. (2025). </a:t>
            </a:r>
            <a:r>
              <a:rPr lang="nl-NL" sz="1200" i="1" kern="1200" err="1">
                <a:solidFill>
                  <a:schemeClr val="tx1"/>
                </a:solidFill>
                <a:effectLst/>
                <a:latin typeface="+mn-lt"/>
                <a:ea typeface="+mn-ea"/>
                <a:cs typeface="+mn-cs"/>
              </a:rPr>
              <a:t>Dialogic</a:t>
            </a:r>
            <a:r>
              <a:rPr lang="nl-NL" sz="1200" i="1" kern="1200">
                <a:solidFill>
                  <a:schemeClr val="tx1"/>
                </a:solidFill>
                <a:effectLst/>
                <a:latin typeface="+mn-lt"/>
                <a:ea typeface="+mn-ea"/>
                <a:cs typeface="+mn-cs"/>
              </a:rPr>
              <a:t>-onderzoek stimulering risicodragend kapitaal</a:t>
            </a:r>
            <a:r>
              <a:rPr lang="nl-NL" sz="1200" kern="1200">
                <a:solidFill>
                  <a:schemeClr val="tx1"/>
                </a:solidFill>
                <a:effectLst/>
                <a:latin typeface="+mn-lt"/>
                <a:ea typeface="+mn-ea"/>
                <a:cs typeface="+mn-cs"/>
              </a:rPr>
              <a:t> (p. 7). Eerste Kamer der Staten-Generaal. </a:t>
            </a:r>
            <a:r>
              <a:rPr lang="nl-NL" sz="1200" u="sng" kern="1200">
                <a:solidFill>
                  <a:schemeClr val="tx1"/>
                </a:solidFill>
                <a:effectLst/>
                <a:latin typeface="+mn-lt"/>
                <a:ea typeface="+mn-ea"/>
                <a:cs typeface="+mn-cs"/>
                <a:hlinkClick r:id="rId3"/>
              </a:rPr>
              <a:t>https://www.eerstekamer.nl/overig/20250408/dialogic_onderzoek_stimulering/document</a:t>
            </a:r>
            <a:endParaRPr lang="en-GB" sz="1200" kern="1200">
              <a:solidFill>
                <a:schemeClr val="tx1"/>
              </a:solidFill>
              <a:effectLst/>
              <a:latin typeface="+mn-lt"/>
              <a:ea typeface="+mn-ea"/>
              <a:cs typeface="+mn-cs"/>
            </a:endParaRPr>
          </a:p>
          <a:p>
            <a:pPr lvl="0"/>
            <a:r>
              <a:rPr lang="nl-NL" sz="1200" kern="1200">
                <a:solidFill>
                  <a:schemeClr val="tx1"/>
                </a:solidFill>
                <a:effectLst/>
                <a:latin typeface="+mn-lt"/>
                <a:ea typeface="+mn-ea"/>
                <a:cs typeface="+mn-cs"/>
              </a:rPr>
              <a:t>Eerste Kamer. (2024). </a:t>
            </a:r>
            <a:r>
              <a:rPr lang="nl-NL" sz="1200" i="1" kern="1200">
                <a:solidFill>
                  <a:schemeClr val="tx1"/>
                </a:solidFill>
                <a:effectLst/>
                <a:latin typeface="+mn-lt"/>
                <a:ea typeface="+mn-ea"/>
                <a:cs typeface="+mn-cs"/>
              </a:rPr>
              <a:t>Europese vergrijzing in het vizier</a:t>
            </a:r>
            <a:r>
              <a:rPr lang="nl-NL" sz="1200" kern="1200">
                <a:solidFill>
                  <a:schemeClr val="tx1"/>
                </a:solidFill>
                <a:effectLst/>
                <a:latin typeface="+mn-lt"/>
                <a:ea typeface="+mn-ea"/>
                <a:cs typeface="+mn-cs"/>
              </a:rPr>
              <a:t> (p. 11). Eerste Kamer der Staten-Generaal. </a:t>
            </a:r>
            <a:r>
              <a:rPr lang="nl-NL" sz="1200" u="sng" kern="1200">
                <a:solidFill>
                  <a:schemeClr val="tx1"/>
                </a:solidFill>
                <a:effectLst/>
                <a:latin typeface="+mn-lt"/>
                <a:ea typeface="+mn-ea"/>
                <a:cs typeface="+mn-cs"/>
                <a:hlinkClick r:id="rId4"/>
              </a:rPr>
              <a:t>https://www.eerstekamer.nl/overig/20241202/europese_vergrijzing_in_het_vizier/document3</a:t>
            </a:r>
            <a:endParaRPr lang="en-GB" sz="1200" kern="1200">
              <a:solidFill>
                <a:schemeClr val="tx1"/>
              </a:solidFill>
              <a:effectLst/>
              <a:latin typeface="+mn-lt"/>
              <a:ea typeface="+mn-ea"/>
              <a:cs typeface="+mn-cs"/>
            </a:endParaRPr>
          </a:p>
          <a:p>
            <a:endParaRPr lang="en-GB"/>
          </a:p>
        </p:txBody>
      </p:sp>
      <p:sp>
        <p:nvSpPr>
          <p:cNvPr id="4" name="Tijdelijke aanduiding voor dianummer 3"/>
          <p:cNvSpPr>
            <a:spLocks noGrp="1"/>
          </p:cNvSpPr>
          <p:nvPr>
            <p:ph type="sldNum" sz="quarter" idx="5"/>
          </p:nvPr>
        </p:nvSpPr>
        <p:spPr/>
        <p:txBody>
          <a:bodyPr/>
          <a:lstStyle/>
          <a:p>
            <a:fld id="{06FE0A59-C471-4DD8-B709-1D8D1BF41762}" type="slidenum">
              <a:rPr lang="en-GB" smtClean="0"/>
              <a:t>14</a:t>
            </a:fld>
            <a:endParaRPr lang="en-GB"/>
          </a:p>
        </p:txBody>
      </p:sp>
    </p:spTree>
    <p:extLst>
      <p:ext uri="{BB962C8B-B14F-4D97-AF65-F5344CB8AC3E}">
        <p14:creationId xmlns:p14="http://schemas.microsoft.com/office/powerpoint/2010/main" val="40607059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644E739-FAEA-B436-679F-B59A70E9AB83}"/>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4C74FC3F-86EC-B5D3-EBA0-46E071654E0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C4BDC4A6-D66F-FB53-C108-6ECB90DDFE31}"/>
              </a:ext>
            </a:extLst>
          </p:cNvPr>
          <p:cNvSpPr>
            <a:spLocks noGrp="1"/>
          </p:cNvSpPr>
          <p:nvPr>
            <p:ph type="dt" sz="half" idx="10"/>
          </p:nvPr>
        </p:nvSpPr>
        <p:spPr/>
        <p:txBody>
          <a:bodyPr/>
          <a:lstStyle/>
          <a:p>
            <a:fld id="{BBFBB1FD-7CAA-CE4B-8E41-1FD4CBED746C}" type="datetimeFigureOut">
              <a:rPr lang="nl-NL" smtClean="0"/>
              <a:t>3-10-2025</a:t>
            </a:fld>
            <a:endParaRPr lang="nl-NL"/>
          </a:p>
        </p:txBody>
      </p:sp>
      <p:sp>
        <p:nvSpPr>
          <p:cNvPr id="5" name="Tijdelijke aanduiding voor voettekst 4">
            <a:extLst>
              <a:ext uri="{FF2B5EF4-FFF2-40B4-BE49-F238E27FC236}">
                <a16:creationId xmlns:a16="http://schemas.microsoft.com/office/drawing/2014/main" id="{31F18F07-E8D6-27A8-07E1-C36988151D17}"/>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42261B9A-B882-D070-E546-76E3B43EE8B6}"/>
              </a:ext>
            </a:extLst>
          </p:cNvPr>
          <p:cNvSpPr>
            <a:spLocks noGrp="1"/>
          </p:cNvSpPr>
          <p:nvPr>
            <p:ph type="sldNum" sz="quarter" idx="12"/>
          </p:nvPr>
        </p:nvSpPr>
        <p:spPr/>
        <p:txBody>
          <a:bodyPr/>
          <a:lstStyle/>
          <a:p>
            <a:fld id="{CD82CFD3-5D7F-A34B-81E3-A0947B3D298B}" type="slidenum">
              <a:rPr lang="nl-NL" smtClean="0"/>
              <a:t>‹nr.›</a:t>
            </a:fld>
            <a:endParaRPr lang="nl-NL"/>
          </a:p>
        </p:txBody>
      </p:sp>
    </p:spTree>
    <p:extLst>
      <p:ext uri="{BB962C8B-B14F-4D97-AF65-F5344CB8AC3E}">
        <p14:creationId xmlns:p14="http://schemas.microsoft.com/office/powerpoint/2010/main" val="25517516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8D61CB5-3F79-954E-D17F-92F9AF686E8A}"/>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843EEB2D-26AC-797D-8D8F-90FCAFF29C90}"/>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D4E193EA-5304-4BAF-B6EF-F26973E97BDF}"/>
              </a:ext>
            </a:extLst>
          </p:cNvPr>
          <p:cNvSpPr>
            <a:spLocks noGrp="1"/>
          </p:cNvSpPr>
          <p:nvPr>
            <p:ph type="dt" sz="half" idx="10"/>
          </p:nvPr>
        </p:nvSpPr>
        <p:spPr/>
        <p:txBody>
          <a:bodyPr/>
          <a:lstStyle/>
          <a:p>
            <a:fld id="{BBFBB1FD-7CAA-CE4B-8E41-1FD4CBED746C}" type="datetimeFigureOut">
              <a:rPr lang="nl-NL" smtClean="0"/>
              <a:t>3-10-2025</a:t>
            </a:fld>
            <a:endParaRPr lang="nl-NL"/>
          </a:p>
        </p:txBody>
      </p:sp>
      <p:sp>
        <p:nvSpPr>
          <p:cNvPr id="5" name="Tijdelijke aanduiding voor voettekst 4">
            <a:extLst>
              <a:ext uri="{FF2B5EF4-FFF2-40B4-BE49-F238E27FC236}">
                <a16:creationId xmlns:a16="http://schemas.microsoft.com/office/drawing/2014/main" id="{D3311B8E-3E55-2B8E-EE37-0D65CF108343}"/>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F55A487A-9218-07F0-B8E1-6D8C8C9F6321}"/>
              </a:ext>
            </a:extLst>
          </p:cNvPr>
          <p:cNvSpPr>
            <a:spLocks noGrp="1"/>
          </p:cNvSpPr>
          <p:nvPr>
            <p:ph type="sldNum" sz="quarter" idx="12"/>
          </p:nvPr>
        </p:nvSpPr>
        <p:spPr/>
        <p:txBody>
          <a:bodyPr/>
          <a:lstStyle/>
          <a:p>
            <a:fld id="{CD82CFD3-5D7F-A34B-81E3-A0947B3D298B}" type="slidenum">
              <a:rPr lang="nl-NL" smtClean="0"/>
              <a:t>‹nr.›</a:t>
            </a:fld>
            <a:endParaRPr lang="nl-NL"/>
          </a:p>
        </p:txBody>
      </p:sp>
    </p:spTree>
    <p:extLst>
      <p:ext uri="{BB962C8B-B14F-4D97-AF65-F5344CB8AC3E}">
        <p14:creationId xmlns:p14="http://schemas.microsoft.com/office/powerpoint/2010/main" val="4074113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CFDACCF6-901C-FA49-DE1F-1EDE6030935B}"/>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7EAAF314-4705-D06F-A513-EB09FDC5DB7E}"/>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CC14D133-94A3-33AC-0291-90B324DF3D29}"/>
              </a:ext>
            </a:extLst>
          </p:cNvPr>
          <p:cNvSpPr>
            <a:spLocks noGrp="1"/>
          </p:cNvSpPr>
          <p:nvPr>
            <p:ph type="dt" sz="half" idx="10"/>
          </p:nvPr>
        </p:nvSpPr>
        <p:spPr/>
        <p:txBody>
          <a:bodyPr/>
          <a:lstStyle/>
          <a:p>
            <a:fld id="{BBFBB1FD-7CAA-CE4B-8E41-1FD4CBED746C}" type="datetimeFigureOut">
              <a:rPr lang="nl-NL" smtClean="0"/>
              <a:t>3-10-2025</a:t>
            </a:fld>
            <a:endParaRPr lang="nl-NL"/>
          </a:p>
        </p:txBody>
      </p:sp>
      <p:sp>
        <p:nvSpPr>
          <p:cNvPr id="5" name="Tijdelijke aanduiding voor voettekst 4">
            <a:extLst>
              <a:ext uri="{FF2B5EF4-FFF2-40B4-BE49-F238E27FC236}">
                <a16:creationId xmlns:a16="http://schemas.microsoft.com/office/drawing/2014/main" id="{FE0F62E4-6974-1E7D-11F4-2E95DF0B7876}"/>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00283B2E-CD5E-7C63-78B6-4A0F4B6102D9}"/>
              </a:ext>
            </a:extLst>
          </p:cNvPr>
          <p:cNvSpPr>
            <a:spLocks noGrp="1"/>
          </p:cNvSpPr>
          <p:nvPr>
            <p:ph type="sldNum" sz="quarter" idx="12"/>
          </p:nvPr>
        </p:nvSpPr>
        <p:spPr/>
        <p:txBody>
          <a:bodyPr/>
          <a:lstStyle/>
          <a:p>
            <a:fld id="{CD82CFD3-5D7F-A34B-81E3-A0947B3D298B}" type="slidenum">
              <a:rPr lang="nl-NL" smtClean="0"/>
              <a:t>‹nr.›</a:t>
            </a:fld>
            <a:endParaRPr lang="nl-NL"/>
          </a:p>
        </p:txBody>
      </p:sp>
    </p:spTree>
    <p:extLst>
      <p:ext uri="{BB962C8B-B14F-4D97-AF65-F5344CB8AC3E}">
        <p14:creationId xmlns:p14="http://schemas.microsoft.com/office/powerpoint/2010/main" val="39719757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3505948-E014-0B33-8475-A598F922B86B}"/>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DD754205-53D4-7522-5E57-E185E2C5B9CE}"/>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65D18F5A-4290-8D1B-0704-2398ECA253F2}"/>
              </a:ext>
            </a:extLst>
          </p:cNvPr>
          <p:cNvSpPr>
            <a:spLocks noGrp="1"/>
          </p:cNvSpPr>
          <p:nvPr>
            <p:ph type="dt" sz="half" idx="10"/>
          </p:nvPr>
        </p:nvSpPr>
        <p:spPr/>
        <p:txBody>
          <a:bodyPr/>
          <a:lstStyle/>
          <a:p>
            <a:fld id="{BBFBB1FD-7CAA-CE4B-8E41-1FD4CBED746C}" type="datetimeFigureOut">
              <a:rPr lang="nl-NL" smtClean="0"/>
              <a:t>3-10-2025</a:t>
            </a:fld>
            <a:endParaRPr lang="nl-NL"/>
          </a:p>
        </p:txBody>
      </p:sp>
      <p:sp>
        <p:nvSpPr>
          <p:cNvPr id="5" name="Tijdelijke aanduiding voor voettekst 4">
            <a:extLst>
              <a:ext uri="{FF2B5EF4-FFF2-40B4-BE49-F238E27FC236}">
                <a16:creationId xmlns:a16="http://schemas.microsoft.com/office/drawing/2014/main" id="{CB965384-5E3A-0DDD-5FFB-F8A385302F0B}"/>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BA162F1B-DEB5-66EC-A89C-6A9B1ED260A6}"/>
              </a:ext>
            </a:extLst>
          </p:cNvPr>
          <p:cNvSpPr>
            <a:spLocks noGrp="1"/>
          </p:cNvSpPr>
          <p:nvPr>
            <p:ph type="sldNum" sz="quarter" idx="12"/>
          </p:nvPr>
        </p:nvSpPr>
        <p:spPr/>
        <p:txBody>
          <a:bodyPr/>
          <a:lstStyle/>
          <a:p>
            <a:fld id="{CD82CFD3-5D7F-A34B-81E3-A0947B3D298B}" type="slidenum">
              <a:rPr lang="nl-NL" smtClean="0"/>
              <a:t>‹nr.›</a:t>
            </a:fld>
            <a:endParaRPr lang="nl-NL"/>
          </a:p>
        </p:txBody>
      </p:sp>
    </p:spTree>
    <p:extLst>
      <p:ext uri="{BB962C8B-B14F-4D97-AF65-F5344CB8AC3E}">
        <p14:creationId xmlns:p14="http://schemas.microsoft.com/office/powerpoint/2010/main" val="29477724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7C57446-8C62-BEE4-65FB-CBE5FD9F27F6}"/>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0DA0AEF7-16E4-9D7F-5C18-0AF8354FB37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FD031627-CDA7-9AEE-32F6-462175C9136C}"/>
              </a:ext>
            </a:extLst>
          </p:cNvPr>
          <p:cNvSpPr>
            <a:spLocks noGrp="1"/>
          </p:cNvSpPr>
          <p:nvPr>
            <p:ph type="dt" sz="half" idx="10"/>
          </p:nvPr>
        </p:nvSpPr>
        <p:spPr/>
        <p:txBody>
          <a:bodyPr/>
          <a:lstStyle/>
          <a:p>
            <a:fld id="{BBFBB1FD-7CAA-CE4B-8E41-1FD4CBED746C}" type="datetimeFigureOut">
              <a:rPr lang="nl-NL" smtClean="0"/>
              <a:t>3-10-2025</a:t>
            </a:fld>
            <a:endParaRPr lang="nl-NL"/>
          </a:p>
        </p:txBody>
      </p:sp>
      <p:sp>
        <p:nvSpPr>
          <p:cNvPr id="5" name="Tijdelijke aanduiding voor voettekst 4">
            <a:extLst>
              <a:ext uri="{FF2B5EF4-FFF2-40B4-BE49-F238E27FC236}">
                <a16:creationId xmlns:a16="http://schemas.microsoft.com/office/drawing/2014/main" id="{58F42DAA-81F7-0F37-018E-D4CA299BEF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5EA361B7-C5FA-6E4B-1824-B12558A61F1D}"/>
              </a:ext>
            </a:extLst>
          </p:cNvPr>
          <p:cNvSpPr>
            <a:spLocks noGrp="1"/>
          </p:cNvSpPr>
          <p:nvPr>
            <p:ph type="sldNum" sz="quarter" idx="12"/>
          </p:nvPr>
        </p:nvSpPr>
        <p:spPr/>
        <p:txBody>
          <a:bodyPr/>
          <a:lstStyle/>
          <a:p>
            <a:fld id="{CD82CFD3-5D7F-A34B-81E3-A0947B3D298B}" type="slidenum">
              <a:rPr lang="nl-NL" smtClean="0"/>
              <a:t>‹nr.›</a:t>
            </a:fld>
            <a:endParaRPr lang="nl-NL"/>
          </a:p>
        </p:txBody>
      </p:sp>
    </p:spTree>
    <p:extLst>
      <p:ext uri="{BB962C8B-B14F-4D97-AF65-F5344CB8AC3E}">
        <p14:creationId xmlns:p14="http://schemas.microsoft.com/office/powerpoint/2010/main" val="30206299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1013CB1-A8D2-9995-C661-F9CD32B175D0}"/>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68D1B3D8-9AE0-7AA0-2B1B-0384A857FC8A}"/>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4F60A2E6-20FF-63F2-C0E9-59CE36908E59}"/>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AC46B8AB-4CA8-D6AE-9018-C114ABDDB0C1}"/>
              </a:ext>
            </a:extLst>
          </p:cNvPr>
          <p:cNvSpPr>
            <a:spLocks noGrp="1"/>
          </p:cNvSpPr>
          <p:nvPr>
            <p:ph type="dt" sz="half" idx="10"/>
          </p:nvPr>
        </p:nvSpPr>
        <p:spPr/>
        <p:txBody>
          <a:bodyPr/>
          <a:lstStyle/>
          <a:p>
            <a:fld id="{BBFBB1FD-7CAA-CE4B-8E41-1FD4CBED746C}" type="datetimeFigureOut">
              <a:rPr lang="nl-NL" smtClean="0"/>
              <a:t>3-10-2025</a:t>
            </a:fld>
            <a:endParaRPr lang="nl-NL"/>
          </a:p>
        </p:txBody>
      </p:sp>
      <p:sp>
        <p:nvSpPr>
          <p:cNvPr id="6" name="Tijdelijke aanduiding voor voettekst 5">
            <a:extLst>
              <a:ext uri="{FF2B5EF4-FFF2-40B4-BE49-F238E27FC236}">
                <a16:creationId xmlns:a16="http://schemas.microsoft.com/office/drawing/2014/main" id="{6D8EC5EF-23C9-B239-3970-70B0A4AE5012}"/>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42EA7705-A103-C106-75EF-5D15C8AE258D}"/>
              </a:ext>
            </a:extLst>
          </p:cNvPr>
          <p:cNvSpPr>
            <a:spLocks noGrp="1"/>
          </p:cNvSpPr>
          <p:nvPr>
            <p:ph type="sldNum" sz="quarter" idx="12"/>
          </p:nvPr>
        </p:nvSpPr>
        <p:spPr/>
        <p:txBody>
          <a:bodyPr/>
          <a:lstStyle/>
          <a:p>
            <a:fld id="{CD82CFD3-5D7F-A34B-81E3-A0947B3D298B}" type="slidenum">
              <a:rPr lang="nl-NL" smtClean="0"/>
              <a:t>‹nr.›</a:t>
            </a:fld>
            <a:endParaRPr lang="nl-NL"/>
          </a:p>
        </p:txBody>
      </p:sp>
    </p:spTree>
    <p:extLst>
      <p:ext uri="{BB962C8B-B14F-4D97-AF65-F5344CB8AC3E}">
        <p14:creationId xmlns:p14="http://schemas.microsoft.com/office/powerpoint/2010/main" val="22043972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27BCF95-E9A9-CC8B-9C1F-872FFDA4F581}"/>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178CBC69-3BF8-0F78-4F15-CBEE66B68DA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9D71E2A7-1FB1-FFCD-617D-5EA879DBF78E}"/>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59B4DAC1-6A4E-06E2-B5E2-F385C2560DC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B12F48EF-9512-19B5-FFEA-F640CEF3D85A}"/>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E1017E62-EC97-1401-63F9-9330076A9013}"/>
              </a:ext>
            </a:extLst>
          </p:cNvPr>
          <p:cNvSpPr>
            <a:spLocks noGrp="1"/>
          </p:cNvSpPr>
          <p:nvPr>
            <p:ph type="dt" sz="half" idx="10"/>
          </p:nvPr>
        </p:nvSpPr>
        <p:spPr/>
        <p:txBody>
          <a:bodyPr/>
          <a:lstStyle/>
          <a:p>
            <a:fld id="{BBFBB1FD-7CAA-CE4B-8E41-1FD4CBED746C}" type="datetimeFigureOut">
              <a:rPr lang="nl-NL" smtClean="0"/>
              <a:t>3-10-2025</a:t>
            </a:fld>
            <a:endParaRPr lang="nl-NL"/>
          </a:p>
        </p:txBody>
      </p:sp>
      <p:sp>
        <p:nvSpPr>
          <p:cNvPr id="8" name="Tijdelijke aanduiding voor voettekst 7">
            <a:extLst>
              <a:ext uri="{FF2B5EF4-FFF2-40B4-BE49-F238E27FC236}">
                <a16:creationId xmlns:a16="http://schemas.microsoft.com/office/drawing/2014/main" id="{43BCB5F7-7005-E0B2-0A8F-56B580469D64}"/>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7A23FB32-A97C-F247-D526-4DF689C82B73}"/>
              </a:ext>
            </a:extLst>
          </p:cNvPr>
          <p:cNvSpPr>
            <a:spLocks noGrp="1"/>
          </p:cNvSpPr>
          <p:nvPr>
            <p:ph type="sldNum" sz="quarter" idx="12"/>
          </p:nvPr>
        </p:nvSpPr>
        <p:spPr/>
        <p:txBody>
          <a:bodyPr/>
          <a:lstStyle/>
          <a:p>
            <a:fld id="{CD82CFD3-5D7F-A34B-81E3-A0947B3D298B}" type="slidenum">
              <a:rPr lang="nl-NL" smtClean="0"/>
              <a:t>‹nr.›</a:t>
            </a:fld>
            <a:endParaRPr lang="nl-NL"/>
          </a:p>
        </p:txBody>
      </p:sp>
    </p:spTree>
    <p:extLst>
      <p:ext uri="{BB962C8B-B14F-4D97-AF65-F5344CB8AC3E}">
        <p14:creationId xmlns:p14="http://schemas.microsoft.com/office/powerpoint/2010/main" val="8881069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E059998-5863-8958-67D1-71F6BF30F7E7}"/>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E271A393-EBB4-A132-A5E3-3BE1FA1ED44B}"/>
              </a:ext>
            </a:extLst>
          </p:cNvPr>
          <p:cNvSpPr>
            <a:spLocks noGrp="1"/>
          </p:cNvSpPr>
          <p:nvPr>
            <p:ph type="dt" sz="half" idx="10"/>
          </p:nvPr>
        </p:nvSpPr>
        <p:spPr/>
        <p:txBody>
          <a:bodyPr/>
          <a:lstStyle/>
          <a:p>
            <a:fld id="{BBFBB1FD-7CAA-CE4B-8E41-1FD4CBED746C}" type="datetimeFigureOut">
              <a:rPr lang="nl-NL" smtClean="0"/>
              <a:t>3-10-2025</a:t>
            </a:fld>
            <a:endParaRPr lang="nl-NL"/>
          </a:p>
        </p:txBody>
      </p:sp>
      <p:sp>
        <p:nvSpPr>
          <p:cNvPr id="4" name="Tijdelijke aanduiding voor voettekst 3">
            <a:extLst>
              <a:ext uri="{FF2B5EF4-FFF2-40B4-BE49-F238E27FC236}">
                <a16:creationId xmlns:a16="http://schemas.microsoft.com/office/drawing/2014/main" id="{AE5A3F90-108B-64BC-BD06-E87163A0EBD7}"/>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0B8AA795-896E-244B-F5F6-50A79436C14E}"/>
              </a:ext>
            </a:extLst>
          </p:cNvPr>
          <p:cNvSpPr>
            <a:spLocks noGrp="1"/>
          </p:cNvSpPr>
          <p:nvPr>
            <p:ph type="sldNum" sz="quarter" idx="12"/>
          </p:nvPr>
        </p:nvSpPr>
        <p:spPr/>
        <p:txBody>
          <a:bodyPr/>
          <a:lstStyle/>
          <a:p>
            <a:fld id="{CD82CFD3-5D7F-A34B-81E3-A0947B3D298B}" type="slidenum">
              <a:rPr lang="nl-NL" smtClean="0"/>
              <a:t>‹nr.›</a:t>
            </a:fld>
            <a:endParaRPr lang="nl-NL"/>
          </a:p>
        </p:txBody>
      </p:sp>
    </p:spTree>
    <p:extLst>
      <p:ext uri="{BB962C8B-B14F-4D97-AF65-F5344CB8AC3E}">
        <p14:creationId xmlns:p14="http://schemas.microsoft.com/office/powerpoint/2010/main" val="31710820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8BD46A88-5CF9-1CB4-F621-C249A3777069}"/>
              </a:ext>
            </a:extLst>
          </p:cNvPr>
          <p:cNvSpPr>
            <a:spLocks noGrp="1"/>
          </p:cNvSpPr>
          <p:nvPr>
            <p:ph type="dt" sz="half" idx="10"/>
          </p:nvPr>
        </p:nvSpPr>
        <p:spPr/>
        <p:txBody>
          <a:bodyPr/>
          <a:lstStyle/>
          <a:p>
            <a:fld id="{BBFBB1FD-7CAA-CE4B-8E41-1FD4CBED746C}" type="datetimeFigureOut">
              <a:rPr lang="nl-NL" smtClean="0"/>
              <a:t>3-10-2025</a:t>
            </a:fld>
            <a:endParaRPr lang="nl-NL"/>
          </a:p>
        </p:txBody>
      </p:sp>
      <p:sp>
        <p:nvSpPr>
          <p:cNvPr id="3" name="Tijdelijke aanduiding voor voettekst 2">
            <a:extLst>
              <a:ext uri="{FF2B5EF4-FFF2-40B4-BE49-F238E27FC236}">
                <a16:creationId xmlns:a16="http://schemas.microsoft.com/office/drawing/2014/main" id="{97306638-64E6-B6A1-B5FE-70678458A2AC}"/>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D4CE7570-41D9-51DB-D017-F21AE79E782B}"/>
              </a:ext>
            </a:extLst>
          </p:cNvPr>
          <p:cNvSpPr>
            <a:spLocks noGrp="1"/>
          </p:cNvSpPr>
          <p:nvPr>
            <p:ph type="sldNum" sz="quarter" idx="12"/>
          </p:nvPr>
        </p:nvSpPr>
        <p:spPr/>
        <p:txBody>
          <a:bodyPr/>
          <a:lstStyle/>
          <a:p>
            <a:fld id="{CD82CFD3-5D7F-A34B-81E3-A0947B3D298B}" type="slidenum">
              <a:rPr lang="nl-NL" smtClean="0"/>
              <a:t>‹nr.›</a:t>
            </a:fld>
            <a:endParaRPr lang="nl-NL"/>
          </a:p>
        </p:txBody>
      </p:sp>
    </p:spTree>
    <p:extLst>
      <p:ext uri="{BB962C8B-B14F-4D97-AF65-F5344CB8AC3E}">
        <p14:creationId xmlns:p14="http://schemas.microsoft.com/office/powerpoint/2010/main" val="31346585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94D6B50-1DF8-D285-9120-32D7C8272121}"/>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C56AE363-5CB3-716D-5876-E92DE46AD43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0BF82142-D588-6F23-9E8B-057328551D6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9B1A3EEE-1D58-EEBE-78BD-AEAB511B9100}"/>
              </a:ext>
            </a:extLst>
          </p:cNvPr>
          <p:cNvSpPr>
            <a:spLocks noGrp="1"/>
          </p:cNvSpPr>
          <p:nvPr>
            <p:ph type="dt" sz="half" idx="10"/>
          </p:nvPr>
        </p:nvSpPr>
        <p:spPr/>
        <p:txBody>
          <a:bodyPr/>
          <a:lstStyle/>
          <a:p>
            <a:fld id="{BBFBB1FD-7CAA-CE4B-8E41-1FD4CBED746C}" type="datetimeFigureOut">
              <a:rPr lang="nl-NL" smtClean="0"/>
              <a:t>3-10-2025</a:t>
            </a:fld>
            <a:endParaRPr lang="nl-NL"/>
          </a:p>
        </p:txBody>
      </p:sp>
      <p:sp>
        <p:nvSpPr>
          <p:cNvPr id="6" name="Tijdelijke aanduiding voor voettekst 5">
            <a:extLst>
              <a:ext uri="{FF2B5EF4-FFF2-40B4-BE49-F238E27FC236}">
                <a16:creationId xmlns:a16="http://schemas.microsoft.com/office/drawing/2014/main" id="{375903F2-0C1A-EEFB-8493-A5549C77F450}"/>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3D470176-836B-2D44-9C0F-34499AF46CCB}"/>
              </a:ext>
            </a:extLst>
          </p:cNvPr>
          <p:cNvSpPr>
            <a:spLocks noGrp="1"/>
          </p:cNvSpPr>
          <p:nvPr>
            <p:ph type="sldNum" sz="quarter" idx="12"/>
          </p:nvPr>
        </p:nvSpPr>
        <p:spPr/>
        <p:txBody>
          <a:bodyPr/>
          <a:lstStyle/>
          <a:p>
            <a:fld id="{CD82CFD3-5D7F-A34B-81E3-A0947B3D298B}" type="slidenum">
              <a:rPr lang="nl-NL" smtClean="0"/>
              <a:t>‹nr.›</a:t>
            </a:fld>
            <a:endParaRPr lang="nl-NL"/>
          </a:p>
        </p:txBody>
      </p:sp>
    </p:spTree>
    <p:extLst>
      <p:ext uri="{BB962C8B-B14F-4D97-AF65-F5344CB8AC3E}">
        <p14:creationId xmlns:p14="http://schemas.microsoft.com/office/powerpoint/2010/main" val="30320009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C0FBD31-53E9-2652-0918-2E8441233C34}"/>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B2575A82-7B37-6FBD-7D4F-5E5E18D98B5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B2E0BBDB-29A9-4C35-83F2-C74C7175469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9DD3A249-EC4D-0FEA-85C8-DAAFB0658938}"/>
              </a:ext>
            </a:extLst>
          </p:cNvPr>
          <p:cNvSpPr>
            <a:spLocks noGrp="1"/>
          </p:cNvSpPr>
          <p:nvPr>
            <p:ph type="dt" sz="half" idx="10"/>
          </p:nvPr>
        </p:nvSpPr>
        <p:spPr/>
        <p:txBody>
          <a:bodyPr/>
          <a:lstStyle/>
          <a:p>
            <a:fld id="{BBFBB1FD-7CAA-CE4B-8E41-1FD4CBED746C}" type="datetimeFigureOut">
              <a:rPr lang="nl-NL" smtClean="0"/>
              <a:t>3-10-2025</a:t>
            </a:fld>
            <a:endParaRPr lang="nl-NL"/>
          </a:p>
        </p:txBody>
      </p:sp>
      <p:sp>
        <p:nvSpPr>
          <p:cNvPr id="6" name="Tijdelijke aanduiding voor voettekst 5">
            <a:extLst>
              <a:ext uri="{FF2B5EF4-FFF2-40B4-BE49-F238E27FC236}">
                <a16:creationId xmlns:a16="http://schemas.microsoft.com/office/drawing/2014/main" id="{EEFB65B2-34F2-DFA1-8B6D-2EA115A69307}"/>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53A4FA31-0996-7204-DEB4-2895DB29926D}"/>
              </a:ext>
            </a:extLst>
          </p:cNvPr>
          <p:cNvSpPr>
            <a:spLocks noGrp="1"/>
          </p:cNvSpPr>
          <p:nvPr>
            <p:ph type="sldNum" sz="quarter" idx="12"/>
          </p:nvPr>
        </p:nvSpPr>
        <p:spPr/>
        <p:txBody>
          <a:bodyPr/>
          <a:lstStyle/>
          <a:p>
            <a:fld id="{CD82CFD3-5D7F-A34B-81E3-A0947B3D298B}" type="slidenum">
              <a:rPr lang="nl-NL" smtClean="0"/>
              <a:t>‹nr.›</a:t>
            </a:fld>
            <a:endParaRPr lang="nl-NL"/>
          </a:p>
        </p:txBody>
      </p:sp>
    </p:spTree>
    <p:extLst>
      <p:ext uri="{BB962C8B-B14F-4D97-AF65-F5344CB8AC3E}">
        <p14:creationId xmlns:p14="http://schemas.microsoft.com/office/powerpoint/2010/main" val="32661308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25442B7F-ED96-E990-FD74-D84FCF6DB6D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A81AA87C-74FA-D6C6-0FA9-9CE9A84D29D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EB17C7F2-B1D4-07D0-8DDD-DC5E5A01EF5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BFBB1FD-7CAA-CE4B-8E41-1FD4CBED746C}" type="datetimeFigureOut">
              <a:rPr lang="nl-NL" smtClean="0"/>
              <a:t>3-10-2025</a:t>
            </a:fld>
            <a:endParaRPr lang="nl-NL"/>
          </a:p>
        </p:txBody>
      </p:sp>
      <p:sp>
        <p:nvSpPr>
          <p:cNvPr id="5" name="Tijdelijke aanduiding voor voettekst 4">
            <a:extLst>
              <a:ext uri="{FF2B5EF4-FFF2-40B4-BE49-F238E27FC236}">
                <a16:creationId xmlns:a16="http://schemas.microsoft.com/office/drawing/2014/main" id="{28F30709-0060-E2A9-24AA-913690F1153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6289840E-B2FE-D693-F9F8-D515FBE4B6F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D82CFD3-5D7F-A34B-81E3-A0947B3D298B}" type="slidenum">
              <a:rPr lang="nl-NL" smtClean="0"/>
              <a:t>‹nr.›</a:t>
            </a:fld>
            <a:endParaRPr lang="nl-NL"/>
          </a:p>
        </p:txBody>
      </p:sp>
    </p:spTree>
    <p:extLst>
      <p:ext uri="{BB962C8B-B14F-4D97-AF65-F5344CB8AC3E}">
        <p14:creationId xmlns:p14="http://schemas.microsoft.com/office/powerpoint/2010/main" val="1855280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hyperlink" Target="https://www.dnb.nl/groene-economie/risico-s-van-klimaatverandering/" TargetMode="External"/><Relationship Id="rId3" Type="http://schemas.openxmlformats.org/officeDocument/2006/relationships/hyperlink" Target="https://www.kvk.nl/cijfers-en-trends/het-jaar-in-cijfers-de-economische-inzichten-over-het-bedrijfsleven/" TargetMode="External"/><Relationship Id="rId7" Type="http://schemas.openxmlformats.org/officeDocument/2006/relationships/hyperlink" Target="https://www.nhg.nl/nhg-actueel/onzekerheid-en-hogere-hypotheekrente-blokkeren-verduurzaming/" TargetMode="External"/><Relationship Id="rId2" Type="http://schemas.openxmlformats.org/officeDocument/2006/relationships/hyperlink" Target="https://www.cbs.nl/nl-nl/nieuws/2025/19/afname-aantal-zzp-ers-na-jarenlange-stijging" TargetMode="External"/><Relationship Id="rId1" Type="http://schemas.openxmlformats.org/officeDocument/2006/relationships/slideLayout" Target="../slideLayouts/slideLayout2.xml"/><Relationship Id="rId6" Type="http://schemas.openxmlformats.org/officeDocument/2006/relationships/hyperlink" Target="https://www.nhg.nl/nhg-actueel/verduurzaming-meenemen-in-het-hypotheekadviesgesprek/" TargetMode="External"/><Relationship Id="rId5" Type="http://schemas.openxmlformats.org/officeDocument/2006/relationships/hyperlink" Target="https://www.dnb.nl/algemeen-nieuws/persbericht-2025/onzekerheid-en-handelsspanningen-remmen-de-economische-groei/" TargetMode="External"/><Relationship Id="rId4" Type="http://schemas.openxmlformats.org/officeDocument/2006/relationships/hyperlink" Target="https://www.afm.nl/nl-nl/sector/themas/digitalisering"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openxmlformats.org/officeDocument/2006/relationships/hyperlink" Target="https://www.cbs.nl/nl-nl/longread/aanvullende-statistische-diensten/2024/financieringsmonitor-2023?utm_source=chatgpt.com" TargetMode="External"/><Relationship Id="rId3" Type="http://schemas.openxmlformats.org/officeDocument/2006/relationships/hyperlink" Target="https://www.kennisbanksocialeinnovatie.nl/kennis/het-nieuwe-businessmodel-in-financieel-advies-van-provisie-naar-waardecreatie?utm_source=chatgpt.com" TargetMode="External"/><Relationship Id="rId7" Type="http://schemas.openxmlformats.org/officeDocument/2006/relationships/hyperlink" Target="https://www.dnb.nl/algemeen-nieuws/achtergrond-2023/gevolgen-inflatie-en-hoge-rente-merkbaar-tot-in-haarvaten-samenleving/?utm_source=chatgpt.com" TargetMode="External"/><Relationship Id="rId2" Type="http://schemas.openxmlformats.org/officeDocument/2006/relationships/hyperlink" Target="https://www.afm.nl/~/profmedia/files/rapporten/2007/kwaliteit-advies-transparantie-hypotheken.ashx?la=nl-nl&amp;utm_source=chatgpt.com" TargetMode="External"/><Relationship Id="rId1" Type="http://schemas.openxmlformats.org/officeDocument/2006/relationships/slideLayout" Target="../slideLayouts/slideLayout2.xml"/><Relationship Id="rId6" Type="http://schemas.openxmlformats.org/officeDocument/2006/relationships/hyperlink" Target="https://www.afm.nl/" TargetMode="External"/><Relationship Id="rId5" Type="http://schemas.openxmlformats.org/officeDocument/2006/relationships/hyperlink" Target="https://www.adfiz.nl/media/6619/advies-in-cijfers-2024-2025.pdf?utm_source=chatgpt.com" TargetMode="External"/><Relationship Id="rId10" Type="http://schemas.openxmlformats.org/officeDocument/2006/relationships/hyperlink" Target="https://www.eerstekamer.nl/overig/20241202/europese_vergrijzing_in_het_vizier/document3" TargetMode="External"/><Relationship Id="rId4" Type="http://schemas.openxmlformats.org/officeDocument/2006/relationships/hyperlink" Target="https://clientofficer.nl/het-klantgerichte-financiele-advies-van-de-toekomst/?utm_source=chatgpt.com" TargetMode="External"/><Relationship Id="rId9" Type="http://schemas.openxmlformats.org/officeDocument/2006/relationships/hyperlink" Target="https://www.eerstekamer.nl/overig/20250408/dialogic_onderzoek_stimulering/document?utm_source=chatgpt.com" TargetMode="Externa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ijdelijke aanduiding voor inhoud 3" descr="Afbeelding met tekst, kaart&#10;&#10;Automatisch gegenereerde beschrijving">
            <a:extLst>
              <a:ext uri="{FF2B5EF4-FFF2-40B4-BE49-F238E27FC236}">
                <a16:creationId xmlns:a16="http://schemas.microsoft.com/office/drawing/2014/main" id="{03CFA950-8DC6-83B0-B785-4F4BA29C426E}"/>
              </a:ext>
            </a:extLst>
          </p:cNvPr>
          <p:cNvPicPr>
            <a:picLocks noGrp="1" noRot="1" noChangeAspect="1" noMove="1" noResize="1" noEditPoints="1" noAdjustHandles="1" noChangeArrowheads="1" noChangeShapeType="1" noCrop="1"/>
          </p:cNvPicPr>
          <p:nvPr>
            <p:ph idx="1"/>
          </p:nvPr>
        </p:nvPicPr>
        <p:blipFill>
          <a:blip r:embed="rId2">
            <a:extLst>
              <a:ext uri="{28A0092B-C50C-407E-A947-70E740481C1C}">
                <a14:useLocalDpi xmlns:a14="http://schemas.microsoft.com/office/drawing/2010/main" val="0"/>
              </a:ext>
            </a:extLst>
          </a:blip>
          <a:srcRect t="10552" b="9957"/>
          <a:stretch>
            <a:fillRect/>
          </a:stretch>
        </p:blipFill>
        <p:spPr>
          <a:xfrm>
            <a:off x="20" y="1282"/>
            <a:ext cx="12191980" cy="6856718"/>
          </a:xfrm>
          <a:prstGeom prst="rect">
            <a:avLst/>
          </a:prstGeom>
        </p:spPr>
      </p:pic>
      <p:sp>
        <p:nvSpPr>
          <p:cNvPr id="6" name="Tekstvak 5">
            <a:extLst>
              <a:ext uri="{FF2B5EF4-FFF2-40B4-BE49-F238E27FC236}">
                <a16:creationId xmlns:a16="http://schemas.microsoft.com/office/drawing/2014/main" id="{D8DB8E41-BC51-629F-7F13-800462EEC1CF}"/>
              </a:ext>
            </a:extLst>
          </p:cNvPr>
          <p:cNvSpPr txBox="1"/>
          <p:nvPr/>
        </p:nvSpPr>
        <p:spPr>
          <a:xfrm>
            <a:off x="393291" y="479689"/>
            <a:ext cx="2880852" cy="2123658"/>
          </a:xfrm>
          <a:prstGeom prst="rect">
            <a:avLst/>
          </a:prstGeom>
          <a:noFill/>
        </p:spPr>
        <p:txBody>
          <a:bodyPr wrap="square">
            <a:spAutoFit/>
          </a:bodyPr>
          <a:lstStyle/>
          <a:p>
            <a:pPr>
              <a:buFont typeface="Arial" panose="020B0604020202020204" pitchFamily="34" charset="0"/>
              <a:buChar char="•"/>
            </a:pPr>
            <a:r>
              <a:rPr lang="nl-NL" sz="1200" noProof="0">
                <a:solidFill>
                  <a:srgbClr val="000000"/>
                </a:solidFill>
              </a:rPr>
              <a:t>Vergrijzing: 20,8% van NL-bevolking is 65+ → meer vraag naar pensioen- en opvolgingsadvies.</a:t>
            </a:r>
          </a:p>
          <a:p>
            <a:endParaRPr lang="nl-NL" sz="1200" noProof="0">
              <a:solidFill>
                <a:srgbClr val="000000"/>
              </a:solidFill>
            </a:endParaRPr>
          </a:p>
          <a:p>
            <a:pPr>
              <a:buFont typeface="Arial" panose="020B0604020202020204" pitchFamily="34" charset="0"/>
              <a:buChar char="•"/>
            </a:pPr>
            <a:r>
              <a:rPr lang="nl-NL" sz="1200" noProof="0">
                <a:solidFill>
                  <a:srgbClr val="000000"/>
                </a:solidFill>
              </a:rPr>
              <a:t>Minder zzp’ers: -28.000 in Q1 2025 → nog steeds grote groep met behoefte aan pensioen- en risicospreiding.</a:t>
            </a:r>
          </a:p>
          <a:p>
            <a:endParaRPr lang="nl-NL" sz="1200" noProof="0">
              <a:solidFill>
                <a:srgbClr val="000000"/>
              </a:solidFill>
            </a:endParaRPr>
          </a:p>
          <a:p>
            <a:pPr>
              <a:buFont typeface="Arial" panose="020B0604020202020204" pitchFamily="34" charset="0"/>
              <a:buChar char="•"/>
            </a:pPr>
            <a:r>
              <a:rPr lang="nl-NL" sz="1200" noProof="0">
                <a:solidFill>
                  <a:srgbClr val="000000"/>
                </a:solidFill>
              </a:rPr>
              <a:t>Minder starters: -8% in 2024 → kleinere instroom nieuwe ondernemers, minder startadvies.</a:t>
            </a:r>
          </a:p>
        </p:txBody>
      </p:sp>
      <p:sp>
        <p:nvSpPr>
          <p:cNvPr id="11" name="Tekstvak 10">
            <a:extLst>
              <a:ext uri="{FF2B5EF4-FFF2-40B4-BE49-F238E27FC236}">
                <a16:creationId xmlns:a16="http://schemas.microsoft.com/office/drawing/2014/main" id="{ABDE0FDF-F1C1-C34F-A57C-0D7C8AA117A1}"/>
              </a:ext>
            </a:extLst>
          </p:cNvPr>
          <p:cNvSpPr txBox="1"/>
          <p:nvPr/>
        </p:nvSpPr>
        <p:spPr>
          <a:xfrm>
            <a:off x="9013725" y="634289"/>
            <a:ext cx="2880850" cy="2492990"/>
          </a:xfrm>
          <a:prstGeom prst="rect">
            <a:avLst/>
          </a:prstGeom>
          <a:noFill/>
        </p:spPr>
        <p:txBody>
          <a:bodyPr wrap="square">
            <a:spAutoFit/>
          </a:bodyPr>
          <a:lstStyle/>
          <a:p>
            <a:pPr algn="l" rtl="0">
              <a:buFont typeface="Arial" panose="020B0604020202020204" pitchFamily="34" charset="0"/>
              <a:buChar char="•"/>
            </a:pPr>
            <a:r>
              <a:rPr lang="nl-NL" sz="1200" noProof="0">
                <a:solidFill>
                  <a:srgbClr val="000000"/>
                </a:solidFill>
              </a:rPr>
              <a:t>Grote banken sterk door merknaam en breed aanbod, maar vaak onpersoonlijk.</a:t>
            </a:r>
          </a:p>
          <a:p>
            <a:pPr algn="l" rtl="0">
              <a:buFont typeface="Arial" panose="020B0604020202020204" pitchFamily="34" charset="0"/>
              <a:buChar char="•"/>
            </a:pPr>
            <a:endParaRPr lang="nl-NL" sz="1200" noProof="0">
              <a:solidFill>
                <a:srgbClr val="000000"/>
              </a:solidFill>
            </a:endParaRPr>
          </a:p>
          <a:p>
            <a:pPr algn="l" rtl="0">
              <a:buFont typeface="Arial" panose="020B0604020202020204" pitchFamily="34" charset="0"/>
              <a:buChar char="•"/>
            </a:pPr>
            <a:r>
              <a:rPr lang="nl-NL" sz="1200" noProof="0">
                <a:solidFill>
                  <a:srgbClr val="000000"/>
                </a:solidFill>
              </a:rPr>
              <a:t>Online vergelijkingssites groeien snel door prijs en gemak, maar missen persoonlijk advies.</a:t>
            </a:r>
          </a:p>
          <a:p>
            <a:pPr algn="l" rtl="0">
              <a:buFont typeface="Arial" panose="020B0604020202020204" pitchFamily="34" charset="0"/>
              <a:buChar char="•"/>
            </a:pPr>
            <a:endParaRPr lang="nl-NL" sz="1200" noProof="0">
              <a:solidFill>
                <a:srgbClr val="000000"/>
              </a:solidFill>
            </a:endParaRPr>
          </a:p>
          <a:p>
            <a:pPr algn="l" rtl="0">
              <a:buFont typeface="Arial" panose="020B0604020202020204" pitchFamily="34" charset="0"/>
              <a:buChar char="•"/>
            </a:pPr>
            <a:r>
              <a:rPr lang="nl-NL" sz="1200" noProof="0">
                <a:solidFill>
                  <a:srgbClr val="000000"/>
                </a:solidFill>
              </a:rPr>
              <a:t>Fintechs en beleggingsapps maken beleggen makkelijk, maar geven nog weinig vertrouwen bij moeilijke keuzes.</a:t>
            </a:r>
          </a:p>
          <a:p>
            <a:pPr algn="l" rtl="0">
              <a:buFont typeface="Arial" panose="020B0604020202020204" pitchFamily="34" charset="0"/>
              <a:buChar char="•"/>
            </a:pPr>
            <a:endParaRPr lang="nl-NL" sz="1200" noProof="0">
              <a:solidFill>
                <a:srgbClr val="000000"/>
              </a:solidFill>
            </a:endParaRPr>
          </a:p>
          <a:p>
            <a:pPr algn="l" rtl="0">
              <a:buFont typeface="Arial" panose="020B0604020202020204" pitchFamily="34" charset="0"/>
              <a:buChar char="•"/>
            </a:pPr>
            <a:r>
              <a:rPr lang="nl-NL" sz="1200" noProof="0">
                <a:solidFill>
                  <a:srgbClr val="000000"/>
                </a:solidFill>
              </a:rPr>
              <a:t>Steeds meer consumenten oriënteren zich online en beleggen zelfstandig.</a:t>
            </a:r>
          </a:p>
        </p:txBody>
      </p:sp>
      <p:sp>
        <p:nvSpPr>
          <p:cNvPr id="13" name="Tekstvak 12">
            <a:extLst>
              <a:ext uri="{FF2B5EF4-FFF2-40B4-BE49-F238E27FC236}">
                <a16:creationId xmlns:a16="http://schemas.microsoft.com/office/drawing/2014/main" id="{B81A2D33-6BB7-F49F-BFC1-484B2048160E}"/>
              </a:ext>
            </a:extLst>
          </p:cNvPr>
          <p:cNvSpPr txBox="1"/>
          <p:nvPr/>
        </p:nvSpPr>
        <p:spPr>
          <a:xfrm>
            <a:off x="8930002" y="4374415"/>
            <a:ext cx="2868707" cy="1938992"/>
          </a:xfrm>
          <a:prstGeom prst="rect">
            <a:avLst/>
          </a:prstGeom>
          <a:noFill/>
        </p:spPr>
        <p:txBody>
          <a:bodyPr wrap="square">
            <a:spAutoFit/>
          </a:bodyPr>
          <a:lstStyle/>
          <a:p>
            <a:pPr algn="l" rtl="0">
              <a:buFont typeface="Arial" panose="020B0604020202020204" pitchFamily="34" charset="0"/>
              <a:buChar char="•"/>
            </a:pPr>
            <a:r>
              <a:rPr lang="nl-NL" sz="1200" noProof="0">
                <a:solidFill>
                  <a:srgbClr val="000000"/>
                </a:solidFill>
              </a:rPr>
              <a:t>Fluctuaties in hypotheekrente en woningmarkt</a:t>
            </a:r>
          </a:p>
          <a:p>
            <a:pPr algn="l" rtl="0">
              <a:buFont typeface="Arial" panose="020B0604020202020204" pitchFamily="34" charset="0"/>
              <a:buChar char="•"/>
            </a:pPr>
            <a:r>
              <a:rPr lang="nl-NL" sz="1200" noProof="0">
                <a:solidFill>
                  <a:srgbClr val="000000"/>
                </a:solidFill>
              </a:rPr>
              <a:t>Beleggingsrisico’s door economische en geopolitieke ontwikkelingen</a:t>
            </a:r>
          </a:p>
          <a:p>
            <a:pPr algn="l" rtl="0">
              <a:buFont typeface="Arial" panose="020B0604020202020204" pitchFamily="34" charset="0"/>
              <a:buChar char="•"/>
            </a:pPr>
            <a:r>
              <a:rPr lang="nl-NL" sz="1200" noProof="0">
                <a:solidFill>
                  <a:srgbClr val="000000"/>
                </a:solidFill>
              </a:rPr>
              <a:t>Toekomstige regelgeving en toezicht</a:t>
            </a:r>
          </a:p>
          <a:p>
            <a:pPr marL="742950" lvl="1" indent="-285750" algn="l" rtl="0">
              <a:buFont typeface="Arial" panose="020B0604020202020204" pitchFamily="34" charset="0"/>
              <a:buChar char="•"/>
            </a:pPr>
            <a:r>
              <a:rPr lang="nl-NL" sz="1200" noProof="0">
                <a:solidFill>
                  <a:srgbClr val="000000"/>
                </a:solidFill>
              </a:rPr>
              <a:t>(AFM, Europese richtlijnen)</a:t>
            </a:r>
          </a:p>
          <a:p>
            <a:pPr algn="l" rtl="0">
              <a:buFont typeface="Arial" panose="020B0604020202020204" pitchFamily="34" charset="0"/>
              <a:buChar char="•"/>
            </a:pPr>
            <a:r>
              <a:rPr lang="nl-NL" sz="1200" noProof="0">
                <a:solidFill>
                  <a:srgbClr val="000000"/>
                </a:solidFill>
              </a:rPr>
              <a:t>Politieke onzekerheden </a:t>
            </a:r>
          </a:p>
          <a:p>
            <a:pPr marL="742950" lvl="1" indent="-285750" algn="l" rtl="0">
              <a:buFont typeface="Arial" panose="020B0604020202020204" pitchFamily="34" charset="0"/>
              <a:buChar char="•"/>
            </a:pPr>
            <a:r>
              <a:rPr lang="nl-NL" sz="1200" noProof="0">
                <a:solidFill>
                  <a:srgbClr val="000000"/>
                </a:solidFill>
              </a:rPr>
              <a:t>(afschaffing hypotheekrenteaftrek, overwaarde box 3)</a:t>
            </a:r>
          </a:p>
        </p:txBody>
      </p:sp>
      <p:sp>
        <p:nvSpPr>
          <p:cNvPr id="15" name="Tekstvak 14">
            <a:extLst>
              <a:ext uri="{FF2B5EF4-FFF2-40B4-BE49-F238E27FC236}">
                <a16:creationId xmlns:a16="http://schemas.microsoft.com/office/drawing/2014/main" id="{FF674557-E666-08F7-3DF8-8FF9F6E75C97}"/>
              </a:ext>
            </a:extLst>
          </p:cNvPr>
          <p:cNvSpPr txBox="1"/>
          <p:nvPr/>
        </p:nvSpPr>
        <p:spPr>
          <a:xfrm>
            <a:off x="4043517" y="4180686"/>
            <a:ext cx="4318820" cy="1492716"/>
          </a:xfrm>
          <a:prstGeom prst="rect">
            <a:avLst/>
          </a:prstGeom>
          <a:noFill/>
        </p:spPr>
        <p:txBody>
          <a:bodyPr wrap="square">
            <a:spAutoFit/>
          </a:bodyPr>
          <a:lstStyle/>
          <a:p>
            <a:pPr algn="l" rtl="0">
              <a:buFont typeface="Arial" panose="020B0604020202020204" pitchFamily="34" charset="0"/>
              <a:buChar char="•"/>
            </a:pPr>
            <a:r>
              <a:rPr lang="nl-NL" sz="1300" b="0" i="0" noProof="0">
                <a:solidFill>
                  <a:srgbClr val="000000"/>
                </a:solidFill>
                <a:effectLst/>
              </a:rPr>
              <a:t>Transparantie in kosten en rendement</a:t>
            </a:r>
            <a:endParaRPr lang="nl-NL" sz="1300" noProof="0">
              <a:effectLst/>
            </a:endParaRPr>
          </a:p>
          <a:p>
            <a:pPr algn="l" rtl="0">
              <a:buFont typeface="Arial" panose="020B0604020202020204" pitchFamily="34" charset="0"/>
              <a:buChar char="•"/>
            </a:pPr>
            <a:r>
              <a:rPr lang="nl-NL" sz="1300" b="0" i="0" noProof="0">
                <a:solidFill>
                  <a:srgbClr val="000000"/>
                </a:solidFill>
                <a:effectLst/>
              </a:rPr>
              <a:t>Persoonlijk, betrouwbaar en onafhankelijk advies</a:t>
            </a:r>
            <a:endParaRPr lang="nl-NL" sz="1300" noProof="0">
              <a:effectLst/>
            </a:endParaRPr>
          </a:p>
          <a:p>
            <a:pPr algn="l" rtl="0">
              <a:buFont typeface="Arial" panose="020B0604020202020204" pitchFamily="34" charset="0"/>
              <a:buChar char="•"/>
            </a:pPr>
            <a:r>
              <a:rPr lang="nl-NL" sz="1300" b="0" i="0" noProof="0">
                <a:solidFill>
                  <a:srgbClr val="000000"/>
                </a:solidFill>
                <a:effectLst/>
              </a:rPr>
              <a:t>Makkelijk </a:t>
            </a:r>
            <a:r>
              <a:rPr lang="nl-NL" sz="1300" noProof="0">
                <a:solidFill>
                  <a:srgbClr val="000000"/>
                </a:solidFill>
              </a:rPr>
              <a:t>toegankelijke</a:t>
            </a:r>
            <a:r>
              <a:rPr lang="nl-NL" sz="1300" b="0" i="0" noProof="0">
                <a:solidFill>
                  <a:srgbClr val="000000"/>
                </a:solidFill>
                <a:effectLst/>
              </a:rPr>
              <a:t> digitale tools, gecombineerd met menselijk advies</a:t>
            </a:r>
            <a:endParaRPr lang="nl-NL" sz="1300" noProof="0">
              <a:effectLst/>
            </a:endParaRPr>
          </a:p>
          <a:p>
            <a:pPr algn="l" rtl="0">
              <a:buFont typeface="Arial" panose="020B0604020202020204" pitchFamily="34" charset="0"/>
              <a:buChar char="•"/>
            </a:pPr>
            <a:r>
              <a:rPr lang="nl-NL" sz="1300" b="0" i="0" noProof="0">
                <a:solidFill>
                  <a:srgbClr val="000000"/>
                </a:solidFill>
                <a:effectLst/>
              </a:rPr>
              <a:t>Advies op maat dat aansluit bij levensfase (starter, gezin, pensioen)</a:t>
            </a:r>
            <a:endParaRPr lang="nl-NL" sz="1300" noProof="0">
              <a:effectLst/>
            </a:endParaRPr>
          </a:p>
          <a:p>
            <a:pPr algn="l" rtl="0">
              <a:buFont typeface="Arial" panose="020B0604020202020204" pitchFamily="34" charset="0"/>
              <a:buChar char="•"/>
            </a:pPr>
            <a:r>
              <a:rPr lang="nl-NL" sz="1300" b="0" i="0" noProof="0">
                <a:solidFill>
                  <a:srgbClr val="000000"/>
                </a:solidFill>
                <a:effectLst/>
              </a:rPr>
              <a:t>Duurzaam beleggen (ESG)</a:t>
            </a:r>
            <a:endParaRPr lang="nl-NL" sz="1300" noProof="0">
              <a:effectLst/>
            </a:endParaRPr>
          </a:p>
        </p:txBody>
      </p:sp>
      <p:pic>
        <p:nvPicPr>
          <p:cNvPr id="19" name="Afbeelding 18">
            <a:extLst>
              <a:ext uri="{FF2B5EF4-FFF2-40B4-BE49-F238E27FC236}">
                <a16:creationId xmlns:a16="http://schemas.microsoft.com/office/drawing/2014/main" id="{1C7FDA81-614B-F25C-FEF3-3A9551A8EF75}"/>
              </a:ext>
            </a:extLst>
          </p:cNvPr>
          <p:cNvPicPr>
            <a:picLocks noChangeAspect="1"/>
          </p:cNvPicPr>
          <p:nvPr/>
        </p:nvPicPr>
        <p:blipFill>
          <a:blip r:embed="rId3"/>
          <a:stretch>
            <a:fillRect/>
          </a:stretch>
        </p:blipFill>
        <p:spPr>
          <a:xfrm>
            <a:off x="3392128" y="3354"/>
            <a:ext cx="2703871" cy="933467"/>
          </a:xfrm>
          <a:prstGeom prst="rect">
            <a:avLst/>
          </a:prstGeom>
        </p:spPr>
      </p:pic>
      <p:pic>
        <p:nvPicPr>
          <p:cNvPr id="20" name="Afbeelding 19">
            <a:extLst>
              <a:ext uri="{FF2B5EF4-FFF2-40B4-BE49-F238E27FC236}">
                <a16:creationId xmlns:a16="http://schemas.microsoft.com/office/drawing/2014/main" id="{99D6AC32-9C76-57F0-84CC-351D45F68BEB}"/>
              </a:ext>
            </a:extLst>
          </p:cNvPr>
          <p:cNvPicPr>
            <a:picLocks noGrp="1" noRot="1" noChangeAspect="1" noMove="1" noResize="1" noEditPoints="1" noAdjustHandles="1" noChangeArrowheads="1" noChangeShapeType="1" noCrop="1"/>
          </p:cNvPicPr>
          <p:nvPr/>
        </p:nvPicPr>
        <p:blipFill>
          <a:blip r:embed="rId3"/>
          <a:stretch>
            <a:fillRect/>
          </a:stretch>
        </p:blipFill>
        <p:spPr>
          <a:xfrm>
            <a:off x="4744064" y="936822"/>
            <a:ext cx="2703871" cy="2308324"/>
          </a:xfrm>
          <a:prstGeom prst="rect">
            <a:avLst/>
          </a:prstGeom>
        </p:spPr>
      </p:pic>
      <p:sp>
        <p:nvSpPr>
          <p:cNvPr id="17" name="Tekstvak 16">
            <a:extLst>
              <a:ext uri="{FF2B5EF4-FFF2-40B4-BE49-F238E27FC236}">
                <a16:creationId xmlns:a16="http://schemas.microsoft.com/office/drawing/2014/main" id="{E28DC7EA-ED6C-A7AA-9AD6-31B3AB0F4562}"/>
              </a:ext>
            </a:extLst>
          </p:cNvPr>
          <p:cNvSpPr txBox="1"/>
          <p:nvPr/>
        </p:nvSpPr>
        <p:spPr>
          <a:xfrm>
            <a:off x="3748549" y="863147"/>
            <a:ext cx="4908755" cy="1569660"/>
          </a:xfrm>
          <a:prstGeom prst="rect">
            <a:avLst/>
          </a:prstGeom>
          <a:noFill/>
        </p:spPr>
        <p:txBody>
          <a:bodyPr wrap="square">
            <a:spAutoFit/>
          </a:bodyPr>
          <a:lstStyle/>
          <a:p>
            <a:pPr algn="l" rtl="0">
              <a:buFont typeface="Arial" panose="020B0604020202020204" pitchFamily="34" charset="0"/>
              <a:buChar char="•"/>
            </a:pPr>
            <a:r>
              <a:rPr lang="nl-NL" sz="1200" noProof="0">
                <a:solidFill>
                  <a:srgbClr val="000000"/>
                </a:solidFill>
              </a:rPr>
              <a:t>Halvering verduurzamingshypotheken: van 31.800 (2021) naar 18.500 (2024) → minder animo voor groene financiering, ondanks beleidsdruk.</a:t>
            </a:r>
          </a:p>
          <a:p>
            <a:pPr algn="l" rtl="0">
              <a:buFont typeface="Arial" panose="020B0604020202020204" pitchFamily="34" charset="0"/>
              <a:buChar char="•"/>
            </a:pPr>
            <a:endParaRPr lang="nl-NL" sz="1200" noProof="0">
              <a:solidFill>
                <a:srgbClr val="000000"/>
              </a:solidFill>
            </a:endParaRPr>
          </a:p>
          <a:p>
            <a:pPr algn="l" rtl="0">
              <a:buFont typeface="Arial" panose="020B0604020202020204" pitchFamily="34" charset="0"/>
              <a:buChar char="•"/>
            </a:pPr>
            <a:r>
              <a:rPr lang="nl-NL" sz="1200" noProof="0">
                <a:solidFill>
                  <a:srgbClr val="000000"/>
                </a:solidFill>
              </a:rPr>
              <a:t>Matige groei: +1,1% bbp in 2025 → consumenten en ondernemers terughoudend met grote financiële beslissingen.</a:t>
            </a:r>
          </a:p>
          <a:p>
            <a:pPr algn="l" rtl="0">
              <a:buFont typeface="Arial" panose="020B0604020202020204" pitchFamily="34" charset="0"/>
              <a:buChar char="•"/>
            </a:pPr>
            <a:endParaRPr lang="nl-NL" sz="1200" noProof="0">
              <a:solidFill>
                <a:srgbClr val="000000"/>
              </a:solidFill>
            </a:endParaRPr>
          </a:p>
          <a:p>
            <a:pPr algn="l" rtl="0">
              <a:buFont typeface="Arial" panose="020B0604020202020204" pitchFamily="34" charset="0"/>
              <a:buChar char="•"/>
            </a:pPr>
            <a:r>
              <a:rPr lang="nl-NL" sz="1200" noProof="0">
                <a:solidFill>
                  <a:srgbClr val="000000"/>
                </a:solidFill>
              </a:rPr>
              <a:t>Klimaatimpact: woningen met laag energielabel verliezen sneller waarde → stijgende behoefte aan advies over toekomstbestendig vastgoed.</a:t>
            </a:r>
          </a:p>
        </p:txBody>
      </p:sp>
      <p:sp>
        <p:nvSpPr>
          <p:cNvPr id="22" name="Tekstvak 21">
            <a:extLst>
              <a:ext uri="{FF2B5EF4-FFF2-40B4-BE49-F238E27FC236}">
                <a16:creationId xmlns:a16="http://schemas.microsoft.com/office/drawing/2014/main" id="{DEAC7501-FD30-0251-C85C-9ADFF7573DDA}"/>
              </a:ext>
            </a:extLst>
          </p:cNvPr>
          <p:cNvSpPr txBox="1"/>
          <p:nvPr/>
        </p:nvSpPr>
        <p:spPr>
          <a:xfrm>
            <a:off x="391769" y="4322511"/>
            <a:ext cx="2803716" cy="1754326"/>
          </a:xfrm>
          <a:prstGeom prst="rect">
            <a:avLst/>
          </a:prstGeom>
          <a:noFill/>
        </p:spPr>
        <p:txBody>
          <a:bodyPr wrap="square">
            <a:spAutoFit/>
          </a:bodyPr>
          <a:lstStyle/>
          <a:p>
            <a:pPr algn="l" rtl="0">
              <a:buFont typeface="Arial" panose="020B0604020202020204" pitchFamily="34" charset="0"/>
              <a:buChar char="•"/>
            </a:pPr>
            <a:r>
              <a:rPr lang="nl-NL" sz="1200" b="0" i="0" noProof="0">
                <a:solidFill>
                  <a:srgbClr val="000000"/>
                </a:solidFill>
                <a:effectLst/>
              </a:rPr>
              <a:t>Digitale transformatie: Investeringen in </a:t>
            </a:r>
            <a:r>
              <a:rPr lang="nl-NL" sz="1200" b="0" i="0" noProof="0" err="1">
                <a:solidFill>
                  <a:srgbClr val="000000"/>
                </a:solidFill>
                <a:effectLst/>
              </a:rPr>
              <a:t>cloud</a:t>
            </a:r>
            <a:r>
              <a:rPr lang="nl-NL" sz="1200" b="0" i="0" noProof="0">
                <a:solidFill>
                  <a:srgbClr val="000000"/>
                </a:solidFill>
                <a:effectLst/>
              </a:rPr>
              <a:t>, AI &amp; cybersecurity → efficiëntere processen, betere data-analyse, hogere klanttevredenheid.</a:t>
            </a:r>
            <a:endParaRPr lang="nl-NL" sz="1200" noProof="0">
              <a:effectLst/>
            </a:endParaRPr>
          </a:p>
          <a:p>
            <a:pPr algn="l" rtl="0">
              <a:buFont typeface="Arial" panose="020B0604020202020204" pitchFamily="34" charset="0"/>
              <a:buChar char="•"/>
            </a:pPr>
            <a:r>
              <a:rPr lang="nl-NL" sz="1200" b="0" i="0" noProof="0">
                <a:solidFill>
                  <a:srgbClr val="000000"/>
                </a:solidFill>
                <a:effectLst/>
              </a:rPr>
              <a:t>AI &amp; machine </a:t>
            </a:r>
            <a:r>
              <a:rPr lang="nl-NL" sz="1200" b="0" i="0" noProof="0" err="1">
                <a:solidFill>
                  <a:srgbClr val="000000"/>
                </a:solidFill>
                <a:effectLst/>
              </a:rPr>
              <a:t>learning</a:t>
            </a:r>
            <a:r>
              <a:rPr lang="nl-NL" sz="1200" b="0" i="0" noProof="0">
                <a:solidFill>
                  <a:srgbClr val="000000"/>
                </a:solidFill>
                <a:effectLst/>
              </a:rPr>
              <a:t>: Toepassing in klantrelaties, risicobeheer &amp; automatisering → gepersonaliseerd advies, voorspellende analyses, snellere verwerking.</a:t>
            </a:r>
            <a:endParaRPr lang="nl-NL" sz="1200" noProof="0">
              <a:effectLst/>
            </a:endParaRPr>
          </a:p>
        </p:txBody>
      </p:sp>
    </p:spTree>
    <p:extLst>
      <p:ext uri="{BB962C8B-B14F-4D97-AF65-F5344CB8AC3E}">
        <p14:creationId xmlns:p14="http://schemas.microsoft.com/office/powerpoint/2010/main" val="9786468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709F1D5-B0F1-4714-A239-E5B61C1619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228FB460-D3FF-4440-A020-05982A09E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40546" y="1011045"/>
            <a:ext cx="4369859" cy="4369859"/>
          </a:xfrm>
          <a:prstGeom prst="roundRect">
            <a:avLst>
              <a:gd name="adj" fmla="val 275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C49B3067-D3F4-ED28-5C7D-B524AA65BA31}"/>
              </a:ext>
            </a:extLst>
          </p:cNvPr>
          <p:cNvSpPr>
            <a:spLocks noGrp="1"/>
          </p:cNvSpPr>
          <p:nvPr>
            <p:ph type="title"/>
          </p:nvPr>
        </p:nvSpPr>
        <p:spPr>
          <a:xfrm>
            <a:off x="956826" y="1112969"/>
            <a:ext cx="3937298" cy="4166010"/>
          </a:xfrm>
        </p:spPr>
        <p:txBody>
          <a:bodyPr>
            <a:normAutofit/>
          </a:bodyPr>
          <a:lstStyle/>
          <a:p>
            <a:r>
              <a:rPr lang="nl-NL">
                <a:solidFill>
                  <a:srgbClr val="FFFFFF"/>
                </a:solidFill>
              </a:rPr>
              <a:t>Technologische Trends</a:t>
            </a:r>
          </a:p>
        </p:txBody>
      </p:sp>
      <p:sp>
        <p:nvSpPr>
          <p:cNvPr id="12" name="Freeform: Shape 11">
            <a:extLst>
              <a:ext uri="{FF2B5EF4-FFF2-40B4-BE49-F238E27FC236}">
                <a16:creationId xmlns:a16="http://schemas.microsoft.com/office/drawing/2014/main" id="{14847E93-7DC1-4D4B-8829-B19AA7137C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30529" y="0"/>
            <a:ext cx="11551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5566D6E1-03A1-4D73-A4E0-35D74D568A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961511" y="-1"/>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9F835A99-04AC-494A-A572-AFE8413CC9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936831"/>
            <a:ext cx="159741"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4"/>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Tijdelijke aanduiding voor inhoud 2">
            <a:extLst>
              <a:ext uri="{FF2B5EF4-FFF2-40B4-BE49-F238E27FC236}">
                <a16:creationId xmlns:a16="http://schemas.microsoft.com/office/drawing/2014/main" id="{EA5D9F42-E240-13EB-A334-78D5B0F5E059}"/>
              </a:ext>
            </a:extLst>
          </p:cNvPr>
          <p:cNvSpPr>
            <a:spLocks noGrp="1"/>
          </p:cNvSpPr>
          <p:nvPr>
            <p:ph idx="1"/>
          </p:nvPr>
        </p:nvSpPr>
        <p:spPr>
          <a:xfrm>
            <a:off x="6096000" y="820880"/>
            <a:ext cx="5257799" cy="4889350"/>
          </a:xfrm>
        </p:spPr>
        <p:txBody>
          <a:bodyPr anchor="t">
            <a:noAutofit/>
          </a:bodyPr>
          <a:lstStyle/>
          <a:p>
            <a:r>
              <a:rPr lang="nl-NL" sz="2000" b="1">
                <a:ea typeface="+mn-lt"/>
                <a:cs typeface="+mn-lt"/>
              </a:rPr>
              <a:t>Opkomst van kunstmatige intelligentie (AI) en machine </a:t>
            </a:r>
            <a:r>
              <a:rPr lang="nl-NL" sz="2000" b="1" err="1">
                <a:ea typeface="+mn-lt"/>
                <a:cs typeface="+mn-lt"/>
              </a:rPr>
              <a:t>learning</a:t>
            </a:r>
            <a:br>
              <a:rPr lang="nl-NL" sz="2000">
                <a:ea typeface="+mn-lt"/>
                <a:cs typeface="+mn-lt"/>
              </a:rPr>
            </a:br>
            <a:r>
              <a:rPr lang="nl-NL" sz="2000">
                <a:ea typeface="+mn-lt"/>
                <a:cs typeface="+mn-lt"/>
              </a:rPr>
              <a:t> AI en machine </a:t>
            </a:r>
            <a:r>
              <a:rPr lang="nl-NL" sz="2000" err="1">
                <a:ea typeface="+mn-lt"/>
                <a:cs typeface="+mn-lt"/>
              </a:rPr>
              <a:t>learning</a:t>
            </a:r>
            <a:r>
              <a:rPr lang="nl-NL" sz="2000">
                <a:ea typeface="+mn-lt"/>
                <a:cs typeface="+mn-lt"/>
              </a:rPr>
              <a:t> worden steeds vaker toegepast in de financiële sector, vooral voor het verbeteren van klantrelaties, het optimaliseren van risicobeheer en het automatiseren van routinetaken (Wolter Kluwer, 2025). Voor FAON betekent dit dat er gepersonaliseerde adviezen kunnen worden geboden en risico’s effectiever beheerd.</a:t>
            </a:r>
            <a:br>
              <a:rPr lang="nl-NL" sz="2000">
                <a:ea typeface="+mn-lt"/>
                <a:cs typeface="+mn-lt"/>
              </a:rPr>
            </a:br>
            <a:r>
              <a:rPr lang="nl-NL" sz="2000">
                <a:ea typeface="+mn-lt"/>
                <a:cs typeface="+mn-lt"/>
              </a:rPr>
              <a:t> Impact voor FAON:</a:t>
            </a:r>
            <a:endParaRPr lang="nl-NL" sz="2000"/>
          </a:p>
          <a:p>
            <a:r>
              <a:rPr lang="nl-NL" sz="2000" b="1">
                <a:ea typeface="+mn-lt"/>
                <a:cs typeface="+mn-lt"/>
              </a:rPr>
              <a:t>Ontwikkeling van op maat gemaakte financiële strategieën voor ondernemers.</a:t>
            </a:r>
            <a:endParaRPr lang="nl-NL" sz="2000" b="1"/>
          </a:p>
          <a:p>
            <a:r>
              <a:rPr lang="nl-NL" sz="2000" b="1">
                <a:ea typeface="+mn-lt"/>
                <a:cs typeface="+mn-lt"/>
              </a:rPr>
              <a:t>Verbeterde voorspellende analyses voor beter risicomanagement.</a:t>
            </a:r>
            <a:endParaRPr lang="nl-NL" sz="2000" b="1"/>
          </a:p>
          <a:p>
            <a:r>
              <a:rPr lang="nl-NL" sz="2000" b="1">
                <a:ea typeface="+mn-lt"/>
                <a:cs typeface="+mn-lt"/>
              </a:rPr>
              <a:t>Efficiëntere verwerking van klantgegevens en -verzoeken.</a:t>
            </a:r>
            <a:endParaRPr lang="nl-NL" sz="2000" b="1"/>
          </a:p>
          <a:p>
            <a:endParaRPr lang="nl-NL" sz="2000"/>
          </a:p>
        </p:txBody>
      </p:sp>
      <p:sp>
        <p:nvSpPr>
          <p:cNvPr id="18" name="Freeform: Shape 17">
            <a:extLst>
              <a:ext uri="{FF2B5EF4-FFF2-40B4-BE49-F238E27FC236}">
                <a16:creationId xmlns:a16="http://schemas.microsoft.com/office/drawing/2014/main" id="{7B786209-1B0B-4CA9-9BDD-F7327066A8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835649"/>
            <a:ext cx="1548180"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2D2964BB-484D-45AE-AD66-D407D06296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418308" y="5717905"/>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id="{6691AC69-A76E-4DAB-B565-468B6B87AC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132972" y="6258755"/>
            <a:ext cx="1565940"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5375744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E4940455-1157-1471-A361-0BCE7E28620B}"/>
              </a:ext>
            </a:extLst>
          </p:cNvPr>
          <p:cNvSpPr>
            <a:spLocks noGrp="1"/>
          </p:cNvSpPr>
          <p:nvPr>
            <p:ph type="title"/>
          </p:nvPr>
        </p:nvSpPr>
        <p:spPr>
          <a:xfrm>
            <a:off x="686834" y="1153572"/>
            <a:ext cx="3200400" cy="4461163"/>
          </a:xfrm>
        </p:spPr>
        <p:txBody>
          <a:bodyPr>
            <a:normAutofit/>
          </a:bodyPr>
          <a:lstStyle/>
          <a:p>
            <a:r>
              <a:rPr lang="nl" sz="3100" b="1">
                <a:solidFill>
                  <a:srgbClr val="FFFFFF"/>
                </a:solidFill>
                <a:latin typeface="Arial"/>
                <a:cs typeface="Arial"/>
              </a:rPr>
              <a:t>Klantbehoeften</a:t>
            </a:r>
            <a:endParaRPr lang="nl-NL" sz="3100">
              <a:solidFill>
                <a:srgbClr val="FFFFFF"/>
              </a:solidFill>
            </a:endParaRPr>
          </a:p>
          <a:p>
            <a:endParaRPr lang="nl-NL" sz="3100">
              <a:solidFill>
                <a:srgbClr val="FFFFFF"/>
              </a:solidFill>
              <a:ea typeface="Calibri Light"/>
              <a:cs typeface="Calibri Light"/>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 name="Tijdelijke aanduiding voor inhoud 2">
            <a:extLst>
              <a:ext uri="{FF2B5EF4-FFF2-40B4-BE49-F238E27FC236}">
                <a16:creationId xmlns:a16="http://schemas.microsoft.com/office/drawing/2014/main" id="{97A52A7E-461B-D11B-1E60-E69409536562}"/>
              </a:ext>
            </a:extLst>
          </p:cNvPr>
          <p:cNvSpPr>
            <a:spLocks noGrp="1"/>
          </p:cNvSpPr>
          <p:nvPr>
            <p:ph idx="1"/>
          </p:nvPr>
        </p:nvSpPr>
        <p:spPr>
          <a:xfrm>
            <a:off x="4447308" y="591344"/>
            <a:ext cx="6906491" cy="5585619"/>
          </a:xfrm>
        </p:spPr>
        <p:txBody>
          <a:bodyPr vert="horz" lIns="91440" tIns="45720" rIns="91440" bIns="45720" rtlCol="0" anchor="ctr">
            <a:normAutofit/>
          </a:bodyPr>
          <a:lstStyle/>
          <a:p>
            <a:r>
              <a:rPr lang="nl" sz="2000" b="1">
                <a:ea typeface="+mn-lt"/>
                <a:cs typeface="+mn-lt"/>
              </a:rPr>
              <a:t>Transparantie in kosten en rendement</a:t>
            </a:r>
            <a:br>
              <a:rPr lang="nl" sz="2000">
                <a:ea typeface="+mn-lt"/>
                <a:cs typeface="+mn-lt"/>
              </a:rPr>
            </a:br>
            <a:r>
              <a:rPr lang="nl" sz="2000">
                <a:ea typeface="+mn-lt"/>
                <a:cs typeface="+mn-lt"/>
              </a:rPr>
              <a:t>Consumenten willen duidelijkheid over advieskosten, risico’s en rendementen. Onzekerheid ontstaat bij onduidelijke kostenstructuren (Autoriteit Financiële Markten [AFM], 2007, p. 14).</a:t>
            </a:r>
            <a:endParaRPr lang="nl-NL" sz="2000">
              <a:ea typeface="+mn-lt"/>
              <a:cs typeface="+mn-lt"/>
            </a:endParaRPr>
          </a:p>
          <a:p>
            <a:endParaRPr lang="nl-NL" sz="2000">
              <a:ea typeface="+mn-lt"/>
              <a:cs typeface="+mn-lt"/>
            </a:endParaRPr>
          </a:p>
          <a:p>
            <a:r>
              <a:rPr lang="nl" sz="2000" b="1">
                <a:ea typeface="+mn-lt"/>
                <a:cs typeface="+mn-lt"/>
              </a:rPr>
              <a:t>Persoonlijk, betrouwbaar en onafhankelijk advies</a:t>
            </a:r>
            <a:br>
              <a:rPr lang="nl" sz="2000">
                <a:ea typeface="+mn-lt"/>
                <a:cs typeface="+mn-lt"/>
              </a:rPr>
            </a:br>
            <a:r>
              <a:rPr lang="nl" sz="2000">
                <a:ea typeface="+mn-lt"/>
                <a:cs typeface="+mn-lt"/>
              </a:rPr>
              <a:t>Klanten hechten waarde aan advies dat niet productgedreven is, waarbij belangen van de adviseur en klant in lijn zijn (Kennisbank Sociale Innovatie, z.d., par. 3).</a:t>
            </a:r>
            <a:endParaRPr lang="nl-NL" sz="2000">
              <a:ea typeface="+mn-lt"/>
              <a:cs typeface="+mn-lt"/>
            </a:endParaRPr>
          </a:p>
          <a:p>
            <a:endParaRPr lang="nl-NL" sz="2000">
              <a:ea typeface="Calibri"/>
              <a:cs typeface="Calibri"/>
            </a:endParaRPr>
          </a:p>
        </p:txBody>
      </p:sp>
    </p:spTree>
    <p:extLst>
      <p:ext uri="{BB962C8B-B14F-4D97-AF65-F5344CB8AC3E}">
        <p14:creationId xmlns:p14="http://schemas.microsoft.com/office/powerpoint/2010/main" val="25650132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 name="Rectangle 18">
            <a:extLst>
              <a:ext uri="{FF2B5EF4-FFF2-40B4-BE49-F238E27FC236}">
                <a16:creationId xmlns:a16="http://schemas.microsoft.com/office/drawing/2014/main" id="{1709F1D5-B0F1-4714-A239-E5B61C1619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Rounded Corners 20">
            <a:extLst>
              <a:ext uri="{FF2B5EF4-FFF2-40B4-BE49-F238E27FC236}">
                <a16:creationId xmlns:a16="http://schemas.microsoft.com/office/drawing/2014/main" id="{228FB460-D3FF-4440-A020-05982A09E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40546" y="1011045"/>
            <a:ext cx="4369859" cy="4369859"/>
          </a:xfrm>
          <a:prstGeom prst="roundRect">
            <a:avLst>
              <a:gd name="adj" fmla="val 275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13A33B87-C482-E0B0-AB2A-E9CDD744E088}"/>
              </a:ext>
            </a:extLst>
          </p:cNvPr>
          <p:cNvSpPr>
            <a:spLocks noGrp="1"/>
          </p:cNvSpPr>
          <p:nvPr>
            <p:ph type="title"/>
          </p:nvPr>
        </p:nvSpPr>
        <p:spPr>
          <a:xfrm>
            <a:off x="956826" y="1112969"/>
            <a:ext cx="3937298" cy="4166010"/>
          </a:xfrm>
        </p:spPr>
        <p:txBody>
          <a:bodyPr>
            <a:normAutofit/>
          </a:bodyPr>
          <a:lstStyle/>
          <a:p>
            <a:r>
              <a:rPr lang="nl" sz="3700" b="1">
                <a:solidFill>
                  <a:srgbClr val="FFFFFF"/>
                </a:solidFill>
                <a:latin typeface="Arial"/>
                <a:cs typeface="Arial"/>
              </a:rPr>
              <a:t>Klantbehoeften</a:t>
            </a:r>
            <a:endParaRPr lang="nl-NL" sz="3700">
              <a:solidFill>
                <a:srgbClr val="FFFFFF"/>
              </a:solidFill>
            </a:endParaRPr>
          </a:p>
          <a:p>
            <a:endParaRPr lang="nl-NL" sz="3700">
              <a:solidFill>
                <a:srgbClr val="FFFFFF"/>
              </a:solidFill>
              <a:ea typeface="Calibri Light"/>
              <a:cs typeface="Calibri Light"/>
            </a:endParaRPr>
          </a:p>
        </p:txBody>
      </p:sp>
      <p:sp>
        <p:nvSpPr>
          <p:cNvPr id="37" name="Freeform: Shape 22">
            <a:extLst>
              <a:ext uri="{FF2B5EF4-FFF2-40B4-BE49-F238E27FC236}">
                <a16:creationId xmlns:a16="http://schemas.microsoft.com/office/drawing/2014/main" id="{14847E93-7DC1-4D4B-8829-B19AA7137C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30529" y="0"/>
            <a:ext cx="11551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8" name="Freeform: Shape 24">
            <a:extLst>
              <a:ext uri="{FF2B5EF4-FFF2-40B4-BE49-F238E27FC236}">
                <a16:creationId xmlns:a16="http://schemas.microsoft.com/office/drawing/2014/main" id="{5566D6E1-03A1-4D73-A4E0-35D74D568A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961511" y="-1"/>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endParaRPr lang="en-US"/>
          </a:p>
        </p:txBody>
      </p:sp>
      <p:sp>
        <p:nvSpPr>
          <p:cNvPr id="39" name="Freeform: Shape 26">
            <a:extLst>
              <a:ext uri="{FF2B5EF4-FFF2-40B4-BE49-F238E27FC236}">
                <a16:creationId xmlns:a16="http://schemas.microsoft.com/office/drawing/2014/main" id="{9F835A99-04AC-494A-A572-AFE8413CC9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936831"/>
            <a:ext cx="159741"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4"/>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Tijdelijke aanduiding voor inhoud 2">
            <a:extLst>
              <a:ext uri="{FF2B5EF4-FFF2-40B4-BE49-F238E27FC236}">
                <a16:creationId xmlns:a16="http://schemas.microsoft.com/office/drawing/2014/main" id="{30F5FBE7-CAD1-AFBE-F8E1-6BBD7FBF95DD}"/>
              </a:ext>
            </a:extLst>
          </p:cNvPr>
          <p:cNvSpPr>
            <a:spLocks noGrp="1"/>
          </p:cNvSpPr>
          <p:nvPr>
            <p:ph idx="1"/>
          </p:nvPr>
        </p:nvSpPr>
        <p:spPr>
          <a:xfrm>
            <a:off x="5476240" y="820880"/>
            <a:ext cx="5877559" cy="4889350"/>
          </a:xfrm>
        </p:spPr>
        <p:txBody>
          <a:bodyPr vert="horz" lIns="91440" tIns="45720" rIns="91440" bIns="45720" rtlCol="0" anchor="t">
            <a:normAutofit lnSpcReduction="10000"/>
          </a:bodyPr>
          <a:lstStyle/>
          <a:p>
            <a:r>
              <a:rPr lang="nl" b="1">
                <a:ea typeface="+mn-lt"/>
                <a:cs typeface="+mn-lt"/>
              </a:rPr>
              <a:t>Makkelijk toegankelijke digitale tools, gecombineerd met menselijk advies</a:t>
            </a:r>
            <a:br>
              <a:rPr lang="nl" sz="1500">
                <a:ea typeface="+mn-lt"/>
                <a:cs typeface="+mn-lt"/>
              </a:rPr>
            </a:br>
            <a:r>
              <a:rPr lang="nl" sz="1500">
                <a:ea typeface="+mn-lt"/>
                <a:cs typeface="+mn-lt"/>
              </a:rPr>
              <a:t> Klanten verwachten inzichtelijke digitale portalen en tools, maar ook persoonlijke begeleiding voor complexere beslissingen (ClientOfficer, 2023, sectie “Digitale klantbeleving”).</a:t>
            </a:r>
            <a:endParaRPr lang="nl-NL" sz="1500">
              <a:ea typeface="+mn-lt"/>
              <a:cs typeface="+mn-lt"/>
            </a:endParaRPr>
          </a:p>
          <a:p>
            <a:endParaRPr lang="nl-NL" sz="1500">
              <a:ea typeface="+mn-lt"/>
              <a:cs typeface="+mn-lt"/>
            </a:endParaRPr>
          </a:p>
          <a:p>
            <a:r>
              <a:rPr lang="nl" b="1">
                <a:ea typeface="+mn-lt"/>
                <a:cs typeface="+mn-lt"/>
              </a:rPr>
              <a:t>Advies op maat dat aansluit bij levensfase (starter, gezin, pensioen)</a:t>
            </a:r>
            <a:br>
              <a:rPr lang="nl" b="1">
                <a:ea typeface="+mn-lt"/>
                <a:cs typeface="+mn-lt"/>
              </a:rPr>
            </a:br>
            <a:r>
              <a:rPr lang="nl" sz="1500">
                <a:ea typeface="+mn-lt"/>
                <a:cs typeface="+mn-lt"/>
              </a:rPr>
              <a:t> De behoefte aan advies verschilt per levensfase. Starters hebben andere vragen dan gezinnen of gepensioneerden (Adfiz, 2024, p. 18).</a:t>
            </a:r>
            <a:endParaRPr lang="nl-NL" sz="1500">
              <a:ea typeface="+mn-lt"/>
              <a:cs typeface="+mn-lt"/>
            </a:endParaRPr>
          </a:p>
          <a:p>
            <a:endParaRPr lang="nl-NL" sz="1500">
              <a:ea typeface="+mn-lt"/>
              <a:cs typeface="+mn-lt"/>
            </a:endParaRPr>
          </a:p>
          <a:p>
            <a:r>
              <a:rPr lang="nl" b="1">
                <a:ea typeface="+mn-lt"/>
                <a:cs typeface="+mn-lt"/>
              </a:rPr>
              <a:t>Duurzaam beleggen (ESG)</a:t>
            </a:r>
            <a:br>
              <a:rPr lang="nl" b="1">
                <a:ea typeface="+mn-lt"/>
                <a:cs typeface="+mn-lt"/>
              </a:rPr>
            </a:br>
            <a:r>
              <a:rPr lang="nl" sz="1500">
                <a:ea typeface="+mn-lt"/>
                <a:cs typeface="+mn-lt"/>
              </a:rPr>
              <a:t> Klanten willen impact maken met hun investeringen. ESG-criteria worden steeds belangrijker, maar er is onzekerheid door het risico op greenwashing (Adfiz, 2024, p. 25; AFM, 2022, sectie “Trends in duurzaam beleggen”).</a:t>
            </a:r>
            <a:endParaRPr lang="nl-NL" sz="1500">
              <a:ea typeface="+mn-lt"/>
              <a:cs typeface="+mn-lt"/>
            </a:endParaRPr>
          </a:p>
          <a:p>
            <a:endParaRPr lang="nl-NL" sz="1500">
              <a:ea typeface="Calibri"/>
              <a:cs typeface="Calibri"/>
            </a:endParaRPr>
          </a:p>
        </p:txBody>
      </p:sp>
      <p:sp>
        <p:nvSpPr>
          <p:cNvPr id="40" name="Freeform: Shape 28">
            <a:extLst>
              <a:ext uri="{FF2B5EF4-FFF2-40B4-BE49-F238E27FC236}">
                <a16:creationId xmlns:a16="http://schemas.microsoft.com/office/drawing/2014/main" id="{7B786209-1B0B-4CA9-9BDD-F7327066A8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835649"/>
            <a:ext cx="1548180"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41" name="Freeform: Shape 30">
            <a:extLst>
              <a:ext uri="{FF2B5EF4-FFF2-40B4-BE49-F238E27FC236}">
                <a16:creationId xmlns:a16="http://schemas.microsoft.com/office/drawing/2014/main" id="{2D2964BB-484D-45AE-AD66-D407D06296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418308" y="5717905"/>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endParaRPr lang="en-US"/>
          </a:p>
        </p:txBody>
      </p:sp>
      <p:sp>
        <p:nvSpPr>
          <p:cNvPr id="42" name="Freeform: Shape 32">
            <a:extLst>
              <a:ext uri="{FF2B5EF4-FFF2-40B4-BE49-F238E27FC236}">
                <a16:creationId xmlns:a16="http://schemas.microsoft.com/office/drawing/2014/main" id="{6691AC69-A76E-4DAB-B565-468B6B87AC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132972" y="6258755"/>
            <a:ext cx="1565940"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32814694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7" name="Rectangle 18">
            <a:extLst>
              <a:ext uri="{FF2B5EF4-FFF2-40B4-BE49-F238E27FC236}">
                <a16:creationId xmlns:a16="http://schemas.microsoft.com/office/drawing/2014/main" id="{E92FEB64-6EEA-4759-B4A4-BD2C1E660B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20">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7393" y="847600"/>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26A4FF59-81A7-97D9-4FE7-425683129C34}"/>
              </a:ext>
            </a:extLst>
          </p:cNvPr>
          <p:cNvSpPr>
            <a:spLocks noGrp="1"/>
          </p:cNvSpPr>
          <p:nvPr>
            <p:ph type="title"/>
          </p:nvPr>
        </p:nvSpPr>
        <p:spPr>
          <a:xfrm>
            <a:off x="1389278" y="1233241"/>
            <a:ext cx="3240506" cy="4064628"/>
          </a:xfrm>
        </p:spPr>
        <p:txBody>
          <a:bodyPr>
            <a:normAutofit/>
          </a:bodyPr>
          <a:lstStyle/>
          <a:p>
            <a:pPr>
              <a:spcBef>
                <a:spcPts val="1000"/>
              </a:spcBef>
            </a:pPr>
            <a:r>
              <a:rPr lang="nl" sz="3100" b="1">
                <a:solidFill>
                  <a:srgbClr val="FFFFFF"/>
                </a:solidFill>
                <a:latin typeface="Arial"/>
                <a:cs typeface="Arial"/>
              </a:rPr>
              <a:t>Onzekerheden</a:t>
            </a:r>
            <a:endParaRPr lang="nl-NL" sz="3100">
              <a:solidFill>
                <a:srgbClr val="FFFFFF"/>
              </a:solidFill>
              <a:latin typeface="Arial"/>
              <a:cs typeface="Arial"/>
            </a:endParaRPr>
          </a:p>
          <a:p>
            <a:endParaRPr lang="nl-NL" sz="3100">
              <a:solidFill>
                <a:srgbClr val="FFFFFF"/>
              </a:solidFill>
              <a:ea typeface="Calibri Light"/>
              <a:cs typeface="Calibri Light"/>
            </a:endParaRPr>
          </a:p>
        </p:txBody>
      </p:sp>
      <p:sp>
        <p:nvSpPr>
          <p:cNvPr id="39" name="Freeform: Shape 22">
            <a:extLst>
              <a:ext uri="{FF2B5EF4-FFF2-40B4-BE49-F238E27FC236}">
                <a16:creationId xmlns:a16="http://schemas.microsoft.com/office/drawing/2014/main" id="{14847E93-7DC1-4D4B-8829-B19AA7137C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30529" y="0"/>
            <a:ext cx="11551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0" name="Freeform: Shape 24">
            <a:extLst>
              <a:ext uri="{FF2B5EF4-FFF2-40B4-BE49-F238E27FC236}">
                <a16:creationId xmlns:a16="http://schemas.microsoft.com/office/drawing/2014/main" id="{5566D6E1-03A1-4D73-A4E0-35D74D568A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961511" y="-1"/>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endParaRPr lang="en-US"/>
          </a:p>
        </p:txBody>
      </p:sp>
      <p:sp>
        <p:nvSpPr>
          <p:cNvPr id="41" name="Freeform: Shape 26">
            <a:extLst>
              <a:ext uri="{FF2B5EF4-FFF2-40B4-BE49-F238E27FC236}">
                <a16:creationId xmlns:a16="http://schemas.microsoft.com/office/drawing/2014/main" id="{9F835A99-04AC-494A-A572-AFE8413CC9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936831"/>
            <a:ext cx="159741"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4"/>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Tijdelijke aanduiding voor inhoud 2">
            <a:extLst>
              <a:ext uri="{FF2B5EF4-FFF2-40B4-BE49-F238E27FC236}">
                <a16:creationId xmlns:a16="http://schemas.microsoft.com/office/drawing/2014/main" id="{40B2326F-5AEE-D57A-07EB-98CEE547354E}"/>
              </a:ext>
            </a:extLst>
          </p:cNvPr>
          <p:cNvSpPr>
            <a:spLocks noGrp="1"/>
          </p:cNvSpPr>
          <p:nvPr>
            <p:ph idx="1"/>
          </p:nvPr>
        </p:nvSpPr>
        <p:spPr>
          <a:xfrm>
            <a:off x="6278879" y="963855"/>
            <a:ext cx="5803105" cy="4889350"/>
          </a:xfrm>
        </p:spPr>
        <p:txBody>
          <a:bodyPr vert="horz" lIns="91440" tIns="45720" rIns="91440" bIns="45720" rtlCol="0" anchor="t">
            <a:normAutofit/>
          </a:bodyPr>
          <a:lstStyle/>
          <a:p>
            <a:r>
              <a:rPr lang="nl" sz="2000" b="1">
                <a:ea typeface="+mn-lt"/>
                <a:cs typeface="+mn-lt"/>
              </a:rPr>
              <a:t>Fluctuaties in hypotheekrente en woningmarkt</a:t>
            </a:r>
            <a:br>
              <a:rPr lang="nl" sz="2000">
                <a:ea typeface="+mn-lt"/>
                <a:cs typeface="+mn-lt"/>
              </a:rPr>
            </a:br>
            <a:r>
              <a:rPr lang="nl" sz="2000">
                <a:ea typeface="+mn-lt"/>
                <a:cs typeface="+mn-lt"/>
              </a:rPr>
              <a:t> </a:t>
            </a:r>
            <a:r>
              <a:rPr lang="nl" sz="1800">
                <a:ea typeface="+mn-lt"/>
                <a:cs typeface="+mn-lt"/>
              </a:rPr>
              <a:t>DNB meldt dat inflatie en hoge rentes “merkbaar tot in de haarvaten van de samenleving” doordringen, wat onzekerheid geeft over koopkracht en rendement (De Nederlandsche Bank [DNB], 2023, par. 2).</a:t>
            </a:r>
            <a:endParaRPr lang="nl-NL" sz="1800">
              <a:ea typeface="+mn-lt"/>
              <a:cs typeface="+mn-lt"/>
            </a:endParaRPr>
          </a:p>
          <a:p>
            <a:endParaRPr lang="nl-NL" sz="2000">
              <a:ea typeface="+mn-lt"/>
              <a:cs typeface="+mn-lt"/>
            </a:endParaRPr>
          </a:p>
          <a:p>
            <a:r>
              <a:rPr lang="nl" sz="2000" b="1">
                <a:ea typeface="+mn-lt"/>
                <a:cs typeface="+mn-lt"/>
              </a:rPr>
              <a:t>Beleggingsrisico’s door economische en geopolitieke ontwikkelingen</a:t>
            </a:r>
            <a:br>
              <a:rPr lang="nl" sz="2000">
                <a:ea typeface="+mn-lt"/>
                <a:cs typeface="+mn-lt"/>
              </a:rPr>
            </a:br>
            <a:r>
              <a:rPr lang="nl" sz="2000">
                <a:ea typeface="+mn-lt"/>
                <a:cs typeface="+mn-lt"/>
              </a:rPr>
              <a:t> </a:t>
            </a:r>
            <a:r>
              <a:rPr lang="nl" sz="1800">
                <a:ea typeface="+mn-lt"/>
                <a:cs typeface="+mn-lt"/>
              </a:rPr>
              <a:t>Volatiliteit in energieprijzen, inflatie en geopolitieke spanningen zorgen voor onzekerheid bij bedrijven en vermogenden (Centraal Bureau voor de Statistiek [CBS], 2023, p. 42).</a:t>
            </a:r>
            <a:endParaRPr lang="nl-NL" sz="1800">
              <a:ea typeface="+mn-lt"/>
              <a:cs typeface="+mn-lt"/>
            </a:endParaRPr>
          </a:p>
          <a:p>
            <a:endParaRPr lang="nl-NL" sz="2000">
              <a:ea typeface="Calibri"/>
              <a:cs typeface="Calibri"/>
            </a:endParaRPr>
          </a:p>
        </p:txBody>
      </p:sp>
      <p:sp>
        <p:nvSpPr>
          <p:cNvPr id="42" name="Freeform: Shape 28">
            <a:extLst>
              <a:ext uri="{FF2B5EF4-FFF2-40B4-BE49-F238E27FC236}">
                <a16:creationId xmlns:a16="http://schemas.microsoft.com/office/drawing/2014/main" id="{7B786209-1B0B-4CA9-9BDD-F7327066A8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835649"/>
            <a:ext cx="1548180"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43" name="Freeform: Shape 30">
            <a:extLst>
              <a:ext uri="{FF2B5EF4-FFF2-40B4-BE49-F238E27FC236}">
                <a16:creationId xmlns:a16="http://schemas.microsoft.com/office/drawing/2014/main" id="{2D2964BB-484D-45AE-AD66-D407D06296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405056" y="5717905"/>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endParaRPr lang="en-US"/>
          </a:p>
        </p:txBody>
      </p:sp>
      <p:sp>
        <p:nvSpPr>
          <p:cNvPr id="44" name="Freeform: Shape 32">
            <a:extLst>
              <a:ext uri="{FF2B5EF4-FFF2-40B4-BE49-F238E27FC236}">
                <a16:creationId xmlns:a16="http://schemas.microsoft.com/office/drawing/2014/main" id="{6691AC69-A76E-4DAB-B565-468B6B87AC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132972" y="6258755"/>
            <a:ext cx="1565940"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27417965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2554CA6-288E-4202-BC52-2E5A8F0C0A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189"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D9C8B742-67E8-7694-5917-4A4D67BE93D5}"/>
              </a:ext>
            </a:extLst>
          </p:cNvPr>
          <p:cNvSpPr>
            <a:spLocks noGrp="1"/>
          </p:cNvSpPr>
          <p:nvPr>
            <p:ph type="title"/>
          </p:nvPr>
        </p:nvSpPr>
        <p:spPr>
          <a:xfrm>
            <a:off x="1171074" y="1396686"/>
            <a:ext cx="3240506" cy="4064628"/>
          </a:xfrm>
        </p:spPr>
        <p:txBody>
          <a:bodyPr>
            <a:normAutofit/>
          </a:bodyPr>
          <a:lstStyle/>
          <a:p>
            <a:r>
              <a:rPr lang="nl" sz="3400" b="1">
                <a:solidFill>
                  <a:srgbClr val="FFFFFF"/>
                </a:solidFill>
                <a:latin typeface="Arial"/>
                <a:cs typeface="Arial"/>
              </a:rPr>
              <a:t>Onzekerheden</a:t>
            </a:r>
            <a:endParaRPr lang="nl-NL" sz="3400">
              <a:solidFill>
                <a:srgbClr val="FFFFFF"/>
              </a:solidFill>
            </a:endParaRPr>
          </a:p>
        </p:txBody>
      </p:sp>
      <p:sp>
        <p:nvSpPr>
          <p:cNvPr id="12" name="Arc 11">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8683720" y="941148"/>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0048" y="4780992"/>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 name="Tijdelijke aanduiding voor inhoud 2">
            <a:extLst>
              <a:ext uri="{FF2B5EF4-FFF2-40B4-BE49-F238E27FC236}">
                <a16:creationId xmlns:a16="http://schemas.microsoft.com/office/drawing/2014/main" id="{13AA8288-D67A-25D4-F477-62CE8059595F}"/>
              </a:ext>
            </a:extLst>
          </p:cNvPr>
          <p:cNvSpPr>
            <a:spLocks noGrp="1"/>
          </p:cNvSpPr>
          <p:nvPr>
            <p:ph idx="1"/>
          </p:nvPr>
        </p:nvSpPr>
        <p:spPr>
          <a:xfrm>
            <a:off x="5370153" y="1526033"/>
            <a:ext cx="5536397" cy="3935281"/>
          </a:xfrm>
        </p:spPr>
        <p:txBody>
          <a:bodyPr vert="horz" lIns="91440" tIns="45720" rIns="91440" bIns="45720" rtlCol="0">
            <a:normAutofit/>
          </a:bodyPr>
          <a:lstStyle/>
          <a:p>
            <a:r>
              <a:rPr lang="nl" sz="2000" b="1">
                <a:ea typeface="+mn-lt"/>
                <a:cs typeface="+mn-lt"/>
              </a:rPr>
              <a:t>Toekomstige regelgeving en toezicht (AFM, Europese richtlijnen)</a:t>
            </a:r>
            <a:br>
              <a:rPr lang="nl" sz="2000">
                <a:ea typeface="+mn-lt"/>
                <a:cs typeface="+mn-lt"/>
              </a:rPr>
            </a:br>
            <a:r>
              <a:rPr lang="nl" sz="1800">
                <a:ea typeface="+mn-lt"/>
                <a:cs typeface="+mn-lt"/>
              </a:rPr>
              <a:t> Onzekerheden ontstaan door veranderingen in wet- en regelgeving, zoals de box-3-heffing en fiscale regelingen (Eerste Kamer, 2025, p. 7).</a:t>
            </a:r>
            <a:endParaRPr lang="nl-NL" sz="1800">
              <a:ea typeface="+mn-lt"/>
              <a:cs typeface="+mn-lt"/>
            </a:endParaRPr>
          </a:p>
          <a:p>
            <a:endParaRPr lang="nl-NL" sz="2000">
              <a:ea typeface="+mn-lt"/>
              <a:cs typeface="+mn-lt"/>
            </a:endParaRPr>
          </a:p>
          <a:p>
            <a:r>
              <a:rPr lang="nl" sz="2000" b="1">
                <a:ea typeface="+mn-lt"/>
                <a:cs typeface="+mn-lt"/>
              </a:rPr>
              <a:t>Politieke onzekerheden (afschaffing hypotheekrenteaftrek, overwaarde box 3)</a:t>
            </a:r>
            <a:br>
              <a:rPr lang="nl" sz="2000">
                <a:ea typeface="+mn-lt"/>
                <a:cs typeface="+mn-lt"/>
              </a:rPr>
            </a:br>
            <a:r>
              <a:rPr lang="nl" sz="1800">
                <a:ea typeface="+mn-lt"/>
                <a:cs typeface="+mn-lt"/>
              </a:rPr>
              <a:t> Veranderingen in belastingwetgeving kunnen grote impact hebben op financiële planning en vermogensopbouw (Eerste Kamer, 2024, p. 11).</a:t>
            </a:r>
            <a:endParaRPr lang="nl-NL" sz="1800">
              <a:ea typeface="+mn-lt"/>
              <a:cs typeface="+mn-lt"/>
            </a:endParaRPr>
          </a:p>
          <a:p>
            <a:endParaRPr lang="nl-NL" sz="2000">
              <a:ea typeface="Calibri"/>
              <a:cs typeface="Calibri"/>
            </a:endParaRPr>
          </a:p>
        </p:txBody>
      </p:sp>
    </p:spTree>
    <p:extLst>
      <p:ext uri="{BB962C8B-B14F-4D97-AF65-F5344CB8AC3E}">
        <p14:creationId xmlns:p14="http://schemas.microsoft.com/office/powerpoint/2010/main" val="7773351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3CF75A1-99E8-DC5C-A0A2-BD0F43A6647B}"/>
              </a:ext>
            </a:extLst>
          </p:cNvPr>
          <p:cNvSpPr>
            <a:spLocks noGrp="1"/>
          </p:cNvSpPr>
          <p:nvPr>
            <p:ph type="title"/>
          </p:nvPr>
        </p:nvSpPr>
        <p:spPr/>
        <p:txBody>
          <a:bodyPr/>
          <a:lstStyle/>
          <a:p>
            <a:r>
              <a:rPr lang="nl-NL"/>
              <a:t>Missie en Visie</a:t>
            </a:r>
          </a:p>
        </p:txBody>
      </p:sp>
      <p:sp>
        <p:nvSpPr>
          <p:cNvPr id="3" name="Tijdelijke aanduiding voor inhoud 2">
            <a:extLst>
              <a:ext uri="{FF2B5EF4-FFF2-40B4-BE49-F238E27FC236}">
                <a16:creationId xmlns:a16="http://schemas.microsoft.com/office/drawing/2014/main" id="{79B73260-37AE-ED23-E536-7BF56E1B2952}"/>
              </a:ext>
            </a:extLst>
          </p:cNvPr>
          <p:cNvSpPr>
            <a:spLocks noGrp="1"/>
          </p:cNvSpPr>
          <p:nvPr>
            <p:ph idx="1"/>
          </p:nvPr>
        </p:nvSpPr>
        <p:spPr/>
        <p:txBody>
          <a:bodyPr vert="horz" lIns="91440" tIns="45720" rIns="91440" bIns="45720" rtlCol="0" anchor="t">
            <a:normAutofit/>
          </a:bodyPr>
          <a:lstStyle/>
          <a:p>
            <a:r>
              <a:rPr lang="nl-NL" sz="2000" b="1"/>
              <a:t>Missie: </a:t>
            </a:r>
            <a:r>
              <a:rPr lang="nl-NL" sz="2000"/>
              <a:t>Wij helpen ondernemers en particulieren in elke levensfase met persoonlijk,</a:t>
            </a:r>
            <a:r>
              <a:rPr lang="nl-NL" sz="2000" b="1"/>
              <a:t> </a:t>
            </a:r>
            <a:r>
              <a:rPr lang="nl-NL" sz="2000"/>
              <a:t>onafhankelijk</a:t>
            </a:r>
            <a:r>
              <a:rPr lang="nl-NL" sz="2000" b="1"/>
              <a:t> </a:t>
            </a:r>
            <a:r>
              <a:rPr lang="nl-NL" sz="2000"/>
              <a:t>en toekomstgericht financieel advies. Onze missie is om klanten grip en rust te geven over hun financiële toekomst, met transparantie, vertrouwen en maatwerk als kernwaarden.</a:t>
            </a:r>
          </a:p>
          <a:p>
            <a:r>
              <a:rPr lang="nl-NL" sz="2000" b="1"/>
              <a:t>Visie:</a:t>
            </a:r>
            <a:r>
              <a:rPr lang="nl-NL" sz="2000"/>
              <a:t> Wij geloven dat financieel advies pas waardevol is wanneer het zowel innovatief als menselijk is. Met slimme digitale tools en diepgaande kennis maken wij advies sneller en inzichtelijker, maar het echte verschil zit in persoonlijk contact en betrokkenheid. Wij willen ons onderscheiden als het adviesbureau dat technologie combineert met menselijke aandacht en duurzaamheid, zodat onze klanten met vertrouwen hun ambities kunnen realiseren.</a:t>
            </a:r>
            <a:endParaRPr lang="nl-NL" sz="2000">
              <a:ea typeface="Calibri"/>
              <a:cs typeface="Calibri"/>
            </a:endParaRPr>
          </a:p>
        </p:txBody>
      </p:sp>
    </p:spTree>
    <p:extLst>
      <p:ext uri="{BB962C8B-B14F-4D97-AF65-F5344CB8AC3E}">
        <p14:creationId xmlns:p14="http://schemas.microsoft.com/office/powerpoint/2010/main" val="35824582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CA1B8B4-C288-9DC6-BE65-2E19B98C441A}"/>
              </a:ext>
            </a:extLst>
          </p:cNvPr>
          <p:cNvSpPr>
            <a:spLocks noGrp="1"/>
          </p:cNvSpPr>
          <p:nvPr>
            <p:ph type="title"/>
          </p:nvPr>
        </p:nvSpPr>
        <p:spPr/>
        <p:txBody>
          <a:bodyPr/>
          <a:lstStyle/>
          <a:p>
            <a:r>
              <a:rPr lang="nl-NL"/>
              <a:t>Strategie</a:t>
            </a:r>
          </a:p>
        </p:txBody>
      </p:sp>
      <p:sp>
        <p:nvSpPr>
          <p:cNvPr id="3" name="Tijdelijke aanduiding voor inhoud 2">
            <a:extLst>
              <a:ext uri="{FF2B5EF4-FFF2-40B4-BE49-F238E27FC236}">
                <a16:creationId xmlns:a16="http://schemas.microsoft.com/office/drawing/2014/main" id="{E2457569-46BA-F78B-2CB6-79127D28EF63}"/>
              </a:ext>
            </a:extLst>
          </p:cNvPr>
          <p:cNvSpPr>
            <a:spLocks noGrp="1"/>
          </p:cNvSpPr>
          <p:nvPr>
            <p:ph idx="1"/>
          </p:nvPr>
        </p:nvSpPr>
        <p:spPr/>
        <p:txBody>
          <a:bodyPr>
            <a:normAutofit/>
          </a:bodyPr>
          <a:lstStyle/>
          <a:p>
            <a:r>
              <a:rPr lang="nl-NL" sz="2000" b="1"/>
              <a:t>Persoonlijke begeleiding</a:t>
            </a:r>
            <a:r>
              <a:rPr lang="nl-NL" sz="2000"/>
              <a:t> – Wij bieden maatwerkadvies dat past bij de unieke situatie en levensfase van iedere klant.</a:t>
            </a:r>
          </a:p>
          <a:p>
            <a:r>
              <a:rPr lang="nl-NL" sz="2000" b="1"/>
              <a:t>Onafhankelijk en transparant</a:t>
            </a:r>
            <a:r>
              <a:rPr lang="nl-NL" sz="2000"/>
              <a:t> – Wij werken zonder productdruk en communiceren helder over kosten, risico’s en rendement.</a:t>
            </a:r>
          </a:p>
          <a:p>
            <a:r>
              <a:rPr lang="nl-NL" sz="2000" b="1"/>
              <a:t>Innovatie benutten</a:t>
            </a:r>
            <a:r>
              <a:rPr lang="nl-NL" sz="2000"/>
              <a:t> – Wij zetten digitale tools en data-analyse in om onze dienstverlening sneller, slimmer en toegankelijker te maken.</a:t>
            </a:r>
          </a:p>
          <a:p>
            <a:r>
              <a:rPr lang="nl-NL" sz="2000" b="1"/>
              <a:t>Duurzaamheid centraal</a:t>
            </a:r>
            <a:r>
              <a:rPr lang="nl-NL" sz="2000"/>
              <a:t> – Wij adviseren actief over groene hypotheken, ESG-beleggingen en verantwoorde financiële keuzes.</a:t>
            </a:r>
          </a:p>
          <a:p>
            <a:r>
              <a:rPr lang="nl-NL" sz="2000" b="1"/>
              <a:t>Gerichte </a:t>
            </a:r>
            <a:r>
              <a:rPr lang="nl-NL" sz="2000" b="1" err="1"/>
              <a:t>doelgroepbenadering</a:t>
            </a:r>
            <a:r>
              <a:rPr lang="nl-NL" sz="2000"/>
              <a:t> – Wij richten ons vooral op ondernemers richting pensioen, gezinnen die financiële stabiliteit zoeken en klanten die bewust bezig zijn met duurzaam vermogensbeheer.</a:t>
            </a:r>
          </a:p>
          <a:p>
            <a:endParaRPr lang="nl-NL" sz="2000"/>
          </a:p>
        </p:txBody>
      </p:sp>
    </p:spTree>
    <p:extLst>
      <p:ext uri="{BB962C8B-B14F-4D97-AF65-F5344CB8AC3E}">
        <p14:creationId xmlns:p14="http://schemas.microsoft.com/office/powerpoint/2010/main" val="28901305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47D40FE-8783-9CC0-324E-245D0B7C6F0B}"/>
              </a:ext>
            </a:extLst>
          </p:cNvPr>
          <p:cNvSpPr>
            <a:spLocks noGrp="1"/>
          </p:cNvSpPr>
          <p:nvPr>
            <p:ph type="title"/>
          </p:nvPr>
        </p:nvSpPr>
        <p:spPr/>
        <p:txBody>
          <a:bodyPr/>
          <a:lstStyle/>
          <a:p>
            <a:r>
              <a:rPr lang="nl-NL"/>
              <a:t>Voorlopige Conclusie</a:t>
            </a:r>
          </a:p>
        </p:txBody>
      </p:sp>
      <p:sp>
        <p:nvSpPr>
          <p:cNvPr id="3" name="Tijdelijke aanduiding voor inhoud 2">
            <a:extLst>
              <a:ext uri="{FF2B5EF4-FFF2-40B4-BE49-F238E27FC236}">
                <a16:creationId xmlns:a16="http://schemas.microsoft.com/office/drawing/2014/main" id="{527FC32D-1D92-DB1A-41D5-5D8DF4E1BA86}"/>
              </a:ext>
            </a:extLst>
          </p:cNvPr>
          <p:cNvSpPr>
            <a:spLocks noGrp="1"/>
          </p:cNvSpPr>
          <p:nvPr>
            <p:ph idx="1"/>
          </p:nvPr>
        </p:nvSpPr>
        <p:spPr/>
        <p:txBody>
          <a:bodyPr>
            <a:normAutofit fontScale="85000" lnSpcReduction="20000"/>
          </a:bodyPr>
          <a:lstStyle/>
          <a:p>
            <a:r>
              <a:rPr lang="nl-NL"/>
              <a:t>De uitkomsten laten zien dat onze missie meer nadruk moet leggen op </a:t>
            </a:r>
            <a:r>
              <a:rPr lang="nl-NL" b="1"/>
              <a:t>persoonlijk, onafhankelijk en transparant advies</a:t>
            </a:r>
            <a:r>
              <a:rPr lang="nl-NL"/>
              <a:t>, omdat klanten dat het meest waarderen en banken en online platforms dit minder bieden. Ook moet de missie duurzaamheid (groene hypotheken, ESG-beleggen) meenemen, omdat dit steeds belangrijker wordt voor klanten.</a:t>
            </a:r>
          </a:p>
          <a:p>
            <a:r>
              <a:rPr lang="nl-NL"/>
              <a:t>Onze visie moet inspelen op:</a:t>
            </a:r>
          </a:p>
          <a:p>
            <a:pPr lvl="1"/>
            <a:r>
              <a:rPr lang="nl-NL" b="1"/>
              <a:t>Technologische trends</a:t>
            </a:r>
            <a:r>
              <a:rPr lang="nl-NL"/>
              <a:t>: digitalisering, AI en slimme tools maken advies sneller en efficiënter.</a:t>
            </a:r>
          </a:p>
          <a:p>
            <a:pPr lvl="1"/>
            <a:r>
              <a:rPr lang="nl-NL" b="1"/>
              <a:t>Menselijke factor</a:t>
            </a:r>
            <a:r>
              <a:rPr lang="nl-NL"/>
              <a:t>: klanten willen niet alleen digitale platforms, maar juist persoonlijke begeleiding in complexe financiële keuzes.</a:t>
            </a:r>
          </a:p>
          <a:p>
            <a:pPr lvl="1"/>
            <a:r>
              <a:rPr lang="nl-NL" b="1"/>
              <a:t>Maatschappelijke context</a:t>
            </a:r>
            <a:r>
              <a:rPr lang="nl-NL"/>
              <a:t>: vergrijzing en veranderende regelgeving zorgen dat advies op maat belangrijker wordt.</a:t>
            </a:r>
          </a:p>
          <a:p>
            <a:pPr lvl="1"/>
            <a:r>
              <a:rPr lang="nl-NL"/>
              <a:t>Dit betekent dat onze visie moet zijn: </a:t>
            </a:r>
            <a:r>
              <a:rPr lang="nl-NL" b="1"/>
              <a:t>innovatie combineren met persoonlijke aandacht en duurzaamheid, zodat klanten vertrouwen en grip houden op hun financiële toekomst</a:t>
            </a:r>
            <a:r>
              <a:rPr lang="nl-NL"/>
              <a:t>.</a:t>
            </a:r>
          </a:p>
          <a:p>
            <a:pPr marL="0" indent="0">
              <a:buNone/>
            </a:pPr>
            <a:br>
              <a:rPr lang="nl-NL"/>
            </a:br>
            <a:endParaRPr lang="nl-NL"/>
          </a:p>
          <a:p>
            <a:endParaRPr lang="en-US" sz="2800"/>
          </a:p>
          <a:p>
            <a:endParaRPr lang="nl-NL"/>
          </a:p>
        </p:txBody>
      </p:sp>
    </p:spTree>
    <p:extLst>
      <p:ext uri="{BB962C8B-B14F-4D97-AF65-F5344CB8AC3E}">
        <p14:creationId xmlns:p14="http://schemas.microsoft.com/office/powerpoint/2010/main" val="26194936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3853274-6A42-9049-3D5B-87A1FE69DC9F}"/>
              </a:ext>
            </a:extLst>
          </p:cNvPr>
          <p:cNvSpPr>
            <a:spLocks noGrp="1"/>
          </p:cNvSpPr>
          <p:nvPr>
            <p:ph type="title"/>
          </p:nvPr>
        </p:nvSpPr>
        <p:spPr/>
        <p:txBody>
          <a:bodyPr/>
          <a:lstStyle/>
          <a:p>
            <a:r>
              <a:rPr lang="nl-NL"/>
              <a:t>Voorlopige Conclusie</a:t>
            </a:r>
          </a:p>
        </p:txBody>
      </p:sp>
      <p:sp>
        <p:nvSpPr>
          <p:cNvPr id="3" name="Tijdelijke aanduiding voor inhoud 2">
            <a:extLst>
              <a:ext uri="{FF2B5EF4-FFF2-40B4-BE49-F238E27FC236}">
                <a16:creationId xmlns:a16="http://schemas.microsoft.com/office/drawing/2014/main" id="{FF531BDD-D02A-8CD0-45D4-160A0BF49FD5}"/>
              </a:ext>
            </a:extLst>
          </p:cNvPr>
          <p:cNvSpPr>
            <a:spLocks noGrp="1"/>
          </p:cNvSpPr>
          <p:nvPr>
            <p:ph idx="1"/>
          </p:nvPr>
        </p:nvSpPr>
        <p:spPr/>
        <p:txBody>
          <a:bodyPr>
            <a:noAutofit/>
          </a:bodyPr>
          <a:lstStyle/>
          <a:p>
            <a:r>
              <a:rPr lang="nl-NL" sz="2000"/>
              <a:t>Onze strategie moet door de omgevingsanalyse gericht zijn op:</a:t>
            </a:r>
          </a:p>
          <a:p>
            <a:pPr lvl="1"/>
            <a:r>
              <a:rPr lang="nl-NL" sz="2000" b="1"/>
              <a:t>Digitalisering benutten</a:t>
            </a:r>
            <a:r>
              <a:rPr lang="nl-NL" sz="2000"/>
              <a:t> – investeren in slimme systemen en data-analyse voor maatwerkadvies.</a:t>
            </a:r>
          </a:p>
          <a:p>
            <a:pPr lvl="1"/>
            <a:r>
              <a:rPr lang="nl-NL" sz="2000" b="1"/>
              <a:t>Differentiatie door persoonlijkheid</a:t>
            </a:r>
            <a:r>
              <a:rPr lang="nl-NL" sz="2000"/>
              <a:t> – onderscheiden van banken en vergelijkingssites door persoonlijke begeleiding en onafhankelijk advies.</a:t>
            </a:r>
          </a:p>
          <a:p>
            <a:pPr lvl="1"/>
            <a:r>
              <a:rPr lang="nl-NL" sz="2000" b="1"/>
              <a:t>Risico- en toekomstgericht advies</a:t>
            </a:r>
            <a:r>
              <a:rPr lang="nl-NL" sz="2000"/>
              <a:t> – klanten begeleiden bij pensioenplanning, bedrijfsopvolging, vermogensopbouw en risicospreiding in een onzekere economie.</a:t>
            </a:r>
          </a:p>
          <a:p>
            <a:pPr lvl="1"/>
            <a:r>
              <a:rPr lang="nl-NL" sz="2000" b="1"/>
              <a:t>Duurzaamheid centraal</a:t>
            </a:r>
            <a:r>
              <a:rPr lang="nl-NL" sz="2000"/>
              <a:t> – ESG-beleggen en groene financiering opnemen als vast onderdeel van het advies.</a:t>
            </a:r>
          </a:p>
          <a:p>
            <a:r>
              <a:rPr lang="nl-NL" sz="2000"/>
              <a:t>De analyse laat zien dat sommige markten krimpen (starters, zzp’ers), maar andere juist groeien:</a:t>
            </a:r>
          </a:p>
          <a:p>
            <a:pPr lvl="1"/>
            <a:r>
              <a:rPr lang="nl-NL" sz="2000" b="1"/>
              <a:t>Ondernemers richting pensioen</a:t>
            </a:r>
            <a:r>
              <a:rPr lang="nl-NL" sz="2000"/>
              <a:t> (behoefte aan bedrijfsopvolging, pensioenplanning en vermogensoverdracht).</a:t>
            </a:r>
          </a:p>
          <a:p>
            <a:pPr lvl="1"/>
            <a:r>
              <a:rPr lang="nl-NL" sz="2000" b="1"/>
              <a:t>Gezinnen en jongvolwassenen</a:t>
            </a:r>
            <a:r>
              <a:rPr lang="nl-NL" sz="2000"/>
              <a:t> (vragen rond hypotheken, gezinsfinanciën, zekerheid).</a:t>
            </a:r>
          </a:p>
          <a:p>
            <a:pPr lvl="1"/>
            <a:r>
              <a:rPr lang="nl-NL" sz="2000" b="1"/>
              <a:t>Duurzaamheidsbewuste klanten</a:t>
            </a:r>
            <a:r>
              <a:rPr lang="nl-NL" sz="2000"/>
              <a:t> (mensen die hun vermogen willen inzetten met impact, maar wel transparantie en zekerheid zoeken).</a:t>
            </a:r>
          </a:p>
          <a:p>
            <a:endParaRPr lang="nl-NL" sz="2000"/>
          </a:p>
        </p:txBody>
      </p:sp>
    </p:spTree>
    <p:extLst>
      <p:ext uri="{BB962C8B-B14F-4D97-AF65-F5344CB8AC3E}">
        <p14:creationId xmlns:p14="http://schemas.microsoft.com/office/powerpoint/2010/main" val="19752073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B422442-24BF-8038-7DD0-E3F8E5B87FEC}"/>
              </a:ext>
            </a:extLst>
          </p:cNvPr>
          <p:cNvSpPr>
            <a:spLocks noGrp="1"/>
          </p:cNvSpPr>
          <p:nvPr>
            <p:ph type="title"/>
          </p:nvPr>
        </p:nvSpPr>
        <p:spPr/>
        <p:txBody>
          <a:bodyPr/>
          <a:lstStyle/>
          <a:p>
            <a:r>
              <a:rPr lang="nl-NL"/>
              <a:t>Bronnen </a:t>
            </a:r>
          </a:p>
        </p:txBody>
      </p:sp>
      <p:sp>
        <p:nvSpPr>
          <p:cNvPr id="4" name="Rectangle 1">
            <a:extLst>
              <a:ext uri="{FF2B5EF4-FFF2-40B4-BE49-F238E27FC236}">
                <a16:creationId xmlns:a16="http://schemas.microsoft.com/office/drawing/2014/main" id="{257A9C11-66D2-95A3-06D3-EA55728C5B4F}"/>
              </a:ext>
            </a:extLst>
          </p:cNvPr>
          <p:cNvSpPr>
            <a:spLocks noGrp="1" noChangeArrowheads="1"/>
          </p:cNvSpPr>
          <p:nvPr>
            <p:ph idx="1"/>
          </p:nvPr>
        </p:nvSpPr>
        <p:spPr bwMode="auto">
          <a:xfrm>
            <a:off x="597776" y="1465776"/>
            <a:ext cx="10996447" cy="4327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l-NL" altLang="nl-NL" sz="1100" b="0" u="none" strike="noStrike" cap="none" normalizeH="0" baseline="0">
                <a:ln>
                  <a:noFill/>
                </a:ln>
                <a:solidFill>
                  <a:schemeClr val="tx1"/>
                </a:solidFill>
                <a:effectLst/>
                <a:latin typeface="+mn-lt"/>
                <a:ea typeface="Aptos" panose="020B0004020202020204" pitchFamily="34" charset="0"/>
                <a:cs typeface="Times New Roman" panose="02020603050405020304" pitchFamily="18" charset="0"/>
              </a:rPr>
              <a:t>Demografisch</a:t>
            </a:r>
          </a:p>
          <a:p>
            <a:pPr>
              <a:lnSpc>
                <a:spcPct val="100000"/>
              </a:lnSpc>
            </a:pPr>
            <a:r>
              <a:rPr kumimoji="0" lang="nl-NL" altLang="nl-NL" sz="1100" b="0" i="1" u="none" strike="noStrike" cap="none" normalizeH="0" baseline="0">
                <a:ln>
                  <a:noFill/>
                </a:ln>
                <a:solidFill>
                  <a:schemeClr val="tx1"/>
                </a:solidFill>
                <a:effectLst/>
                <a:latin typeface="+mn-lt"/>
                <a:ea typeface="Aptos" panose="020B0004020202020204" pitchFamily="34" charset="0"/>
                <a:cs typeface="Times New Roman" panose="02020603050405020304" pitchFamily="18" charset="0"/>
              </a:rPr>
              <a:t>CBS</a:t>
            </a:r>
            <a:r>
              <a:rPr kumimoji="0" lang="nl-NL" altLang="nl-NL" sz="1100" b="0" i="0" u="none" strike="noStrike" cap="none" normalizeH="0" baseline="0">
                <a:ln>
                  <a:noFill/>
                </a:ln>
                <a:solidFill>
                  <a:schemeClr val="tx1"/>
                </a:solidFill>
                <a:effectLst/>
                <a:latin typeface="+mn-lt"/>
                <a:ea typeface="Aptos" panose="020B0004020202020204" pitchFamily="34" charset="0"/>
                <a:cs typeface="Times New Roman" panose="02020603050405020304" pitchFamily="18" charset="0"/>
              </a:rPr>
              <a:t>. (2025). Opgehaald van CBS dashboard bevolking: </a:t>
            </a:r>
            <a:r>
              <a:rPr kumimoji="0" lang="nl-NL" altLang="nl-NL" sz="1100" b="0" i="0" u="none" strike="noStrike" cap="none" normalizeH="0" baseline="0">
                <a:ln>
                  <a:noFill/>
                </a:ln>
                <a:solidFill>
                  <a:schemeClr val="tx1"/>
                </a:solidFill>
                <a:effectLst/>
                <a:latin typeface="+mn-lt"/>
                <a:ea typeface="Aptos" panose="020B0004020202020204" pitchFamily="34" charset="0"/>
                <a:cs typeface="Times New Roman" panose="02020603050405020304" pitchFamily="18" charset="0"/>
                <a:hlinkClick r:id="rId2"/>
              </a:rPr>
              <a:t>https://www.cbs.nl/nl-nl/nieuws/2025/19/afname-aantal-zzp-ers-na-jarenlange-stijging</a:t>
            </a:r>
            <a:endParaRPr kumimoji="0" lang="nl-NL" altLang="nl-NL" sz="1100" b="0" i="0" u="none" strike="noStrike" cap="none" normalizeH="0" baseline="0">
              <a:ln>
                <a:noFill/>
              </a:ln>
              <a:solidFill>
                <a:schemeClr val="tx1"/>
              </a:solidFill>
              <a:effectLst/>
              <a:latin typeface="+mn-lt"/>
              <a:ea typeface="Aptos" panose="020B0004020202020204" pitchFamily="34" charset="0"/>
              <a:cs typeface="Times New Roman" panose="02020603050405020304" pitchFamily="18" charset="0"/>
            </a:endParaRPr>
          </a:p>
          <a:p>
            <a:pPr>
              <a:lnSpc>
                <a:spcPct val="100000"/>
              </a:lnSpc>
            </a:pPr>
            <a:r>
              <a:rPr kumimoji="0" lang="nl-NL" altLang="nl-NL" sz="1100" b="0" i="1" u="none" strike="noStrike" cap="none" normalizeH="0" baseline="0">
                <a:ln>
                  <a:noFill/>
                </a:ln>
                <a:solidFill>
                  <a:schemeClr val="tx1"/>
                </a:solidFill>
                <a:effectLst/>
                <a:latin typeface="+mn-lt"/>
                <a:ea typeface="Aptos" panose="020B0004020202020204" pitchFamily="34" charset="0"/>
                <a:cs typeface="Times New Roman" panose="02020603050405020304" pitchFamily="18" charset="0"/>
              </a:rPr>
              <a:t>CBS</a:t>
            </a:r>
            <a:r>
              <a:rPr kumimoji="0" lang="nl-NL" altLang="nl-NL" sz="1100" b="0" i="0" u="none" strike="noStrike" cap="none" normalizeH="0" baseline="0">
                <a:ln>
                  <a:noFill/>
                </a:ln>
                <a:solidFill>
                  <a:schemeClr val="tx1"/>
                </a:solidFill>
                <a:effectLst/>
                <a:latin typeface="+mn-lt"/>
                <a:ea typeface="Aptos" panose="020B0004020202020204" pitchFamily="34" charset="0"/>
                <a:cs typeface="Times New Roman" panose="02020603050405020304" pitchFamily="18" charset="0"/>
              </a:rPr>
              <a:t>. (2025, mei 8). Opgehaald van CBS afname aantal </a:t>
            </a:r>
            <a:r>
              <a:rPr kumimoji="0" lang="nl-NL" altLang="nl-NL" sz="1100" b="0" i="0" u="none" strike="noStrike" cap="none" normalizeH="0" baseline="0" err="1">
                <a:ln>
                  <a:noFill/>
                </a:ln>
                <a:solidFill>
                  <a:schemeClr val="tx1"/>
                </a:solidFill>
                <a:effectLst/>
                <a:latin typeface="+mn-lt"/>
                <a:ea typeface="Aptos" panose="020B0004020202020204" pitchFamily="34" charset="0"/>
                <a:cs typeface="Times New Roman" panose="02020603050405020304" pitchFamily="18" charset="0"/>
              </a:rPr>
              <a:t>ZZP'ers</a:t>
            </a:r>
            <a:r>
              <a:rPr kumimoji="0" lang="nl-NL" altLang="nl-NL" sz="1100" b="0" i="0" u="none" strike="noStrike" cap="none" normalizeH="0" baseline="0">
                <a:ln>
                  <a:noFill/>
                </a:ln>
                <a:solidFill>
                  <a:schemeClr val="tx1"/>
                </a:solidFill>
                <a:effectLst/>
                <a:latin typeface="+mn-lt"/>
                <a:ea typeface="Aptos" panose="020B0004020202020204" pitchFamily="34" charset="0"/>
                <a:cs typeface="Times New Roman" panose="02020603050405020304" pitchFamily="18" charset="0"/>
              </a:rPr>
              <a:t>: </a:t>
            </a:r>
            <a:r>
              <a:rPr kumimoji="0" lang="nl-NL" altLang="nl-NL" sz="1100" b="0" i="0" u="none" strike="noStrike" cap="none" normalizeH="0" baseline="0">
                <a:ln>
                  <a:noFill/>
                </a:ln>
                <a:solidFill>
                  <a:schemeClr val="tx1"/>
                </a:solidFill>
                <a:effectLst/>
                <a:latin typeface="+mn-lt"/>
                <a:ea typeface="Aptos" panose="020B0004020202020204" pitchFamily="34" charset="0"/>
                <a:cs typeface="Times New Roman" panose="02020603050405020304" pitchFamily="18" charset="0"/>
                <a:hlinkClick r:id="rId2"/>
              </a:rPr>
              <a:t>https://www.cbs.nl/nl-nl/nieuws/2025/19/afname-aantal-zzp-ers-na-jarenlange-stijging</a:t>
            </a:r>
            <a:endParaRPr kumimoji="0" lang="nl-NL" altLang="nl-NL" sz="1100" b="0" i="0" u="none" strike="noStrike" cap="none" normalizeH="0" baseline="0">
              <a:ln>
                <a:noFill/>
              </a:ln>
              <a:solidFill>
                <a:schemeClr val="tx1"/>
              </a:solidFill>
              <a:effectLst/>
              <a:latin typeface="+mn-lt"/>
              <a:ea typeface="Aptos" panose="020B0004020202020204" pitchFamily="34" charset="0"/>
              <a:cs typeface="Times New Roman" panose="02020603050405020304" pitchFamily="18" charset="0"/>
            </a:endParaRPr>
          </a:p>
          <a:p>
            <a:pPr>
              <a:lnSpc>
                <a:spcPct val="100000"/>
              </a:lnSpc>
            </a:pPr>
            <a:r>
              <a:rPr kumimoji="0" lang="nl-NL" altLang="nl-NL" sz="1100" b="0" i="0" u="none" strike="noStrike" cap="none" normalizeH="0" baseline="0">
                <a:ln>
                  <a:noFill/>
                </a:ln>
                <a:solidFill>
                  <a:schemeClr val="tx1"/>
                </a:solidFill>
                <a:effectLst/>
                <a:latin typeface="+mn-lt"/>
                <a:ea typeface="Aptos" panose="020B0004020202020204" pitchFamily="34" charset="0"/>
                <a:cs typeface="Times New Roman" panose="02020603050405020304" pitchFamily="18" charset="0"/>
              </a:rPr>
              <a:t> (2024, november 24). Opgehaald van KVK afname starters: </a:t>
            </a:r>
            <a:r>
              <a:rPr kumimoji="0" lang="nl-NL" altLang="nl-NL" sz="1100" b="0" i="0" u="none" strike="noStrike" cap="none" normalizeH="0" baseline="0">
                <a:ln>
                  <a:noFill/>
                </a:ln>
                <a:solidFill>
                  <a:schemeClr val="tx1"/>
                </a:solidFill>
                <a:effectLst/>
                <a:latin typeface="+mn-lt"/>
                <a:ea typeface="Aptos" panose="020B0004020202020204" pitchFamily="34" charset="0"/>
                <a:cs typeface="Times New Roman" panose="02020603050405020304" pitchFamily="18" charset="0"/>
                <a:hlinkClick r:id="rId3"/>
              </a:rPr>
              <a:t>https://www.kvk.nl/cijfers-en-trends/het-jaar-in-cijfers-de-economische-inzichten-over-het-bedrijfsleven/</a:t>
            </a:r>
            <a:r>
              <a:rPr lang="nl-NL" altLang="nl-NL" sz="1100">
                <a:latin typeface="+mn-lt"/>
                <a:ea typeface="Aptos" panose="020B0004020202020204" pitchFamily="34" charset="0"/>
                <a:cs typeface="Times New Roman" panose="02020603050405020304" pitchFamily="18" charset="0"/>
              </a:rPr>
              <a:t> </a:t>
            </a:r>
            <a:r>
              <a:rPr kumimoji="0" lang="nl-NL" altLang="nl-NL" sz="1100" b="0" u="none" strike="noStrike" cap="none" normalizeH="0" baseline="0" err="1">
                <a:ln>
                  <a:noFill/>
                </a:ln>
                <a:solidFill>
                  <a:schemeClr val="tx1"/>
                </a:solidFill>
                <a:effectLst/>
                <a:latin typeface="+mn-lt"/>
                <a:ea typeface="Aptos" panose="020B0004020202020204" pitchFamily="34" charset="0"/>
                <a:cs typeface="Times New Roman" panose="02020603050405020304" pitchFamily="18" charset="0"/>
              </a:rPr>
              <a:t>Te</a:t>
            </a:r>
            <a:r>
              <a:rPr lang="nl-NL" altLang="nl-NL" sz="1100" i="1" err="1">
                <a:latin typeface="+mn-lt"/>
                <a:ea typeface="Aptos" panose="020B0004020202020204" pitchFamily="34" charset="0"/>
                <a:cs typeface="Times New Roman" panose="02020603050405020304" pitchFamily="18" charset="0"/>
              </a:rPr>
              <a:t>KVK</a:t>
            </a:r>
            <a:r>
              <a:rPr kumimoji="0" lang="nl-NL" altLang="nl-NL" sz="1100" b="0" u="none" strike="noStrike" cap="none" normalizeH="0" baseline="0" err="1">
                <a:ln>
                  <a:noFill/>
                </a:ln>
                <a:solidFill>
                  <a:schemeClr val="tx1"/>
                </a:solidFill>
                <a:effectLst/>
                <a:latin typeface="+mn-lt"/>
                <a:ea typeface="Aptos" panose="020B0004020202020204" pitchFamily="34" charset="0"/>
                <a:cs typeface="Times New Roman" panose="02020603050405020304" pitchFamily="18" charset="0"/>
              </a:rPr>
              <a:t>chnologisch</a:t>
            </a:r>
            <a:endParaRPr kumimoji="0" lang="nl-NL" altLang="nl-NL" sz="1100" b="0" u="none" strike="noStrike" cap="none" normalizeH="0" baseline="0">
              <a:ln>
                <a:noFill/>
              </a:ln>
              <a:solidFill>
                <a:schemeClr val="tx1"/>
              </a:solidFill>
              <a:effectLst/>
              <a:latin typeface="+mn-lt"/>
              <a:ea typeface="Aptos" panose="020B0004020202020204" pitchFamily="34" charset="0"/>
              <a:cs typeface="Times New Roman" panose="02020603050405020304" pitchFamily="18" charset="0"/>
            </a:endParaRPr>
          </a:p>
          <a:p>
            <a:pPr>
              <a:lnSpc>
                <a:spcPct val="100000"/>
              </a:lnSpc>
            </a:pPr>
            <a:r>
              <a:rPr kumimoji="0" lang="nl-NL" altLang="nl-NL" sz="1100" b="0" i="1" u="none" strike="noStrike" cap="none" normalizeH="0" baseline="0">
                <a:ln>
                  <a:noFill/>
                </a:ln>
                <a:solidFill>
                  <a:schemeClr val="tx1"/>
                </a:solidFill>
                <a:effectLst/>
                <a:latin typeface="+mn-lt"/>
                <a:ea typeface="Aptos" panose="020B0004020202020204" pitchFamily="34" charset="0"/>
                <a:cs typeface="Times New Roman" panose="02020603050405020304" pitchFamily="18" charset="0"/>
              </a:rPr>
              <a:t>Wolter Kluwer</a:t>
            </a:r>
            <a:r>
              <a:rPr kumimoji="0" lang="nl-NL" altLang="nl-NL" sz="1100" b="0" i="0" u="none" strike="noStrike" cap="none" normalizeH="0" baseline="0">
                <a:ln>
                  <a:noFill/>
                </a:ln>
                <a:solidFill>
                  <a:schemeClr val="tx1"/>
                </a:solidFill>
                <a:effectLst/>
                <a:latin typeface="+mn-lt"/>
                <a:ea typeface="Aptos" panose="020B0004020202020204" pitchFamily="34" charset="0"/>
                <a:cs typeface="Times New Roman" panose="02020603050405020304" pitchFamily="18" charset="0"/>
              </a:rPr>
              <a:t>. (2025, juni 2025). Opgehaald van Wolter Kluwer: </a:t>
            </a:r>
            <a:r>
              <a:rPr kumimoji="0" lang="nl-NL" altLang="nl-NL" sz="1100" b="0" i="0" u="none" strike="noStrike" cap="none" normalizeH="0" baseline="0" err="1">
                <a:ln>
                  <a:noFill/>
                </a:ln>
                <a:solidFill>
                  <a:schemeClr val="tx1"/>
                </a:solidFill>
                <a:effectLst/>
                <a:latin typeface="+mn-lt"/>
                <a:ea typeface="Aptos" panose="020B0004020202020204" pitchFamily="34" charset="0"/>
                <a:cs typeface="Times New Roman" panose="02020603050405020304" pitchFamily="18" charset="0"/>
              </a:rPr>
              <a:t>https</a:t>
            </a:r>
            <a:r>
              <a:rPr kumimoji="0" lang="nl-NL" altLang="nl-NL" sz="1100" b="0" i="0" u="none" strike="noStrike" cap="none" normalizeH="0" baseline="0">
                <a:ln>
                  <a:noFill/>
                </a:ln>
                <a:solidFill>
                  <a:schemeClr val="tx1"/>
                </a:solidFill>
                <a:effectLst/>
                <a:latin typeface="+mn-lt"/>
                <a:ea typeface="Aptos" panose="020B0004020202020204" pitchFamily="34" charset="0"/>
                <a:cs typeface="Times New Roman" panose="02020603050405020304" pitchFamily="18" charset="0"/>
              </a:rPr>
              <a:t>://</a:t>
            </a:r>
            <a:r>
              <a:rPr kumimoji="0" lang="nl-NL" altLang="nl-NL" sz="1100" b="0" i="0" u="none" strike="noStrike" cap="none" normalizeH="0" baseline="0" err="1">
                <a:ln>
                  <a:noFill/>
                </a:ln>
                <a:solidFill>
                  <a:schemeClr val="tx1"/>
                </a:solidFill>
                <a:effectLst/>
                <a:latin typeface="+mn-lt"/>
                <a:ea typeface="Aptos" panose="020B0004020202020204" pitchFamily="34" charset="0"/>
                <a:cs typeface="Times New Roman" panose="02020603050405020304" pitchFamily="18" charset="0"/>
              </a:rPr>
              <a:t>www.wolterskluwer.com</a:t>
            </a:r>
            <a:r>
              <a:rPr kumimoji="0" lang="nl-NL" altLang="nl-NL" sz="1100" b="0" i="0" u="none" strike="noStrike" cap="none" normalizeH="0" baseline="0">
                <a:ln>
                  <a:noFill/>
                </a:ln>
                <a:solidFill>
                  <a:schemeClr val="tx1"/>
                </a:solidFill>
                <a:effectLst/>
                <a:latin typeface="+mn-lt"/>
                <a:ea typeface="Aptos" panose="020B0004020202020204" pitchFamily="34" charset="0"/>
                <a:cs typeface="Times New Roman" panose="02020603050405020304" pitchFamily="18" charset="0"/>
              </a:rPr>
              <a:t>/nl-nl/expert-</a:t>
            </a:r>
            <a:r>
              <a:rPr kumimoji="0" lang="nl-NL" altLang="nl-NL" sz="1100" b="0" i="0" u="none" strike="noStrike" cap="none" normalizeH="0" baseline="0" err="1">
                <a:ln>
                  <a:noFill/>
                </a:ln>
                <a:solidFill>
                  <a:schemeClr val="tx1"/>
                </a:solidFill>
                <a:effectLst/>
                <a:latin typeface="+mn-lt"/>
                <a:ea typeface="Aptos" panose="020B0004020202020204" pitchFamily="34" charset="0"/>
                <a:cs typeface="Times New Roman" panose="02020603050405020304" pitchFamily="18" charset="0"/>
              </a:rPr>
              <a:t>insights</a:t>
            </a:r>
            <a:r>
              <a:rPr kumimoji="0" lang="nl-NL" altLang="nl-NL" sz="1100" b="0" i="0" u="none" strike="noStrike" cap="none" normalizeH="0" baseline="0">
                <a:ln>
                  <a:noFill/>
                </a:ln>
                <a:solidFill>
                  <a:schemeClr val="tx1"/>
                </a:solidFill>
                <a:effectLst/>
                <a:latin typeface="+mn-lt"/>
                <a:ea typeface="Aptos" panose="020B0004020202020204" pitchFamily="34" charset="0"/>
                <a:cs typeface="Times New Roman" panose="02020603050405020304" pitchFamily="18" charset="0"/>
              </a:rPr>
              <a:t>/impact-ai-</a:t>
            </a:r>
            <a:r>
              <a:rPr kumimoji="0" lang="nl-NL" altLang="nl-NL" sz="1100" b="0" i="0" u="none" strike="noStrike" cap="none" normalizeH="0" baseline="0" err="1">
                <a:ln>
                  <a:noFill/>
                </a:ln>
                <a:solidFill>
                  <a:schemeClr val="tx1"/>
                </a:solidFill>
                <a:effectLst/>
                <a:latin typeface="+mn-lt"/>
                <a:ea typeface="Aptos" panose="020B0004020202020204" pitchFamily="34" charset="0"/>
                <a:cs typeface="Times New Roman" panose="02020603050405020304" pitchFamily="18" charset="0"/>
              </a:rPr>
              <a:t>financiele</a:t>
            </a:r>
            <a:r>
              <a:rPr kumimoji="0" lang="nl-NL" altLang="nl-NL" sz="1100" b="0" i="0" u="none" strike="noStrike" cap="none" normalizeH="0" baseline="0">
                <a:ln>
                  <a:noFill/>
                </a:ln>
                <a:solidFill>
                  <a:schemeClr val="tx1"/>
                </a:solidFill>
                <a:effectLst/>
                <a:latin typeface="+mn-lt"/>
                <a:ea typeface="Aptos" panose="020B0004020202020204" pitchFamily="34" charset="0"/>
                <a:cs typeface="Times New Roman" panose="02020603050405020304" pitchFamily="18" charset="0"/>
              </a:rPr>
              <a:t>-sector</a:t>
            </a:r>
            <a:endParaRPr kumimoji="0" lang="nl-NL" altLang="nl-NL" sz="1100" b="0" i="0" u="none" strike="noStrike" cap="none" normalizeH="0" baseline="0">
              <a:ln>
                <a:noFill/>
              </a:ln>
              <a:solidFill>
                <a:schemeClr val="tx1"/>
              </a:solidFill>
              <a:effectLst/>
              <a:latin typeface="+mn-lt"/>
            </a:endParaRPr>
          </a:p>
          <a:p>
            <a:pPr>
              <a:lnSpc>
                <a:spcPct val="100000"/>
              </a:lnSpc>
            </a:pPr>
            <a:r>
              <a:rPr lang="nl-NL" altLang="nl-NL" sz="1100" i="1">
                <a:latin typeface="+mn-lt"/>
                <a:ea typeface="Aptos" panose="020B0004020202020204" pitchFamily="34" charset="0"/>
                <a:cs typeface="Times New Roman" panose="02020603050405020304" pitchFamily="18" charset="0"/>
              </a:rPr>
              <a:t>AFM</a:t>
            </a:r>
            <a:r>
              <a:rPr lang="nl-NL" altLang="nl-NL" sz="1100">
                <a:latin typeface="+mn-lt"/>
                <a:ea typeface="Aptos" panose="020B0004020202020204" pitchFamily="34" charset="0"/>
                <a:cs typeface="Times New Roman" panose="02020603050405020304" pitchFamily="18" charset="0"/>
              </a:rPr>
              <a:t>. (</a:t>
            </a:r>
            <a:r>
              <a:rPr lang="nl-NL" altLang="nl-NL" sz="1100" err="1">
                <a:latin typeface="+mn-lt"/>
                <a:ea typeface="Aptos" panose="020B0004020202020204" pitchFamily="34" charset="0"/>
                <a:cs typeface="Times New Roman" panose="02020603050405020304" pitchFamily="18" charset="0"/>
              </a:rPr>
              <a:t>z.d.</a:t>
            </a:r>
            <a:r>
              <a:rPr lang="nl-NL" altLang="nl-NL" sz="1100">
                <a:latin typeface="+mn-lt"/>
                <a:ea typeface="Aptos" panose="020B0004020202020204" pitchFamily="34" charset="0"/>
                <a:cs typeface="Times New Roman" panose="02020603050405020304" pitchFamily="18" charset="0"/>
              </a:rPr>
              <a:t>). Opgehaald van AFM digitalisering: </a:t>
            </a:r>
            <a:r>
              <a:rPr lang="nl-NL" altLang="nl-NL" sz="1100">
                <a:latin typeface="+mn-lt"/>
                <a:ea typeface="Aptos" panose="020B0004020202020204" pitchFamily="34" charset="0"/>
                <a:cs typeface="Times New Roman" panose="02020603050405020304" pitchFamily="18" charset="0"/>
                <a:hlinkClick r:id="rId4"/>
              </a:rPr>
              <a:t>https://www.afm.nl/nl-nl/sector/themas/digitalisering</a:t>
            </a:r>
            <a:endParaRPr lang="nl-NL" altLang="nl-NL" sz="1100">
              <a:latin typeface="+mn-lt"/>
              <a:ea typeface="Aptos" panose="020B0004020202020204" pitchFamily="34" charset="0"/>
              <a:cs typeface="Times New Roman" panose="02020603050405020304" pitchFamily="18" charset="0"/>
            </a:endParaRPr>
          </a:p>
          <a:p>
            <a:pPr marL="0" indent="0">
              <a:lnSpc>
                <a:spcPct val="100000"/>
              </a:lnSpc>
              <a:buNone/>
            </a:pPr>
            <a:endParaRPr lang="nl-NL" altLang="nl-NL" sz="1100">
              <a:latin typeface="+mn-lt"/>
              <a:cs typeface="Times New Roman" panose="02020603050405020304" pitchFamily="18" charset="0"/>
            </a:endParaRPr>
          </a:p>
          <a:p>
            <a:pPr marL="0" indent="0">
              <a:buNone/>
            </a:pPr>
            <a:r>
              <a:rPr lang="en-US" sz="1100" err="1">
                <a:latin typeface="+mn-lt"/>
                <a:ea typeface="Calibri"/>
                <a:cs typeface="Calibri"/>
              </a:rPr>
              <a:t>Economie</a:t>
            </a:r>
            <a:endParaRPr lang="en-US" sz="1100">
              <a:latin typeface="+mn-lt"/>
              <a:ea typeface="Calibri"/>
              <a:cs typeface="Calibri"/>
            </a:endParaRPr>
          </a:p>
          <a:p>
            <a:r>
              <a:rPr lang="nl-NL" sz="1100" i="1">
                <a:solidFill>
                  <a:srgbClr val="05103E"/>
                </a:solidFill>
                <a:latin typeface="+mn-lt"/>
                <a:ea typeface="Calibri"/>
                <a:cs typeface="Times New Roman"/>
              </a:rPr>
              <a:t>Onzekerheid en handelsspanningen remmen de economische groei</a:t>
            </a:r>
            <a:r>
              <a:rPr lang="nl-NL" sz="1100">
                <a:solidFill>
                  <a:srgbClr val="05103E"/>
                </a:solidFill>
                <a:latin typeface="+mn-lt"/>
                <a:ea typeface="Calibri"/>
                <a:cs typeface="Times New Roman"/>
              </a:rPr>
              <a:t>. (</a:t>
            </a:r>
            <a:r>
              <a:rPr lang="nl-NL" sz="1100" err="1">
                <a:solidFill>
                  <a:srgbClr val="05103E"/>
                </a:solidFill>
                <a:latin typeface="+mn-lt"/>
                <a:ea typeface="Calibri"/>
                <a:cs typeface="Times New Roman"/>
              </a:rPr>
              <a:t>z.d.</a:t>
            </a:r>
            <a:r>
              <a:rPr lang="nl-NL" sz="1100">
                <a:solidFill>
                  <a:srgbClr val="05103E"/>
                </a:solidFill>
                <a:latin typeface="+mn-lt"/>
                <a:ea typeface="Calibri"/>
                <a:cs typeface="Times New Roman"/>
              </a:rPr>
              <a:t>). </a:t>
            </a:r>
            <a:r>
              <a:rPr lang="nl-NL" sz="1100">
                <a:solidFill>
                  <a:srgbClr val="05103E"/>
                </a:solidFill>
                <a:latin typeface="+mn-lt"/>
                <a:ea typeface="+mn-lt"/>
                <a:cs typeface="Times New Roman"/>
                <a:hlinkClick r:id="rId5"/>
              </a:rPr>
              <a:t>https://www.dnb.nl/algemeen-nieuws/persbericht-2025/onzekerheid-en-handelsspanningen-remmen-de-economische-groei/</a:t>
            </a:r>
            <a:endParaRPr lang="en-US" sz="1100">
              <a:solidFill>
                <a:srgbClr val="05103E"/>
              </a:solidFill>
              <a:latin typeface="+mn-lt"/>
              <a:cs typeface="Times New Roman"/>
            </a:endParaRPr>
          </a:p>
          <a:p>
            <a:r>
              <a:rPr lang="en-US" sz="1100" i="1" err="1">
                <a:solidFill>
                  <a:srgbClr val="05103E"/>
                </a:solidFill>
                <a:latin typeface="+mn-lt"/>
                <a:ea typeface="+mn-lt"/>
                <a:cs typeface="Times New Roman"/>
              </a:rPr>
              <a:t>Verduurzaming</a:t>
            </a:r>
            <a:r>
              <a:rPr lang="en-US" sz="1100" i="1">
                <a:solidFill>
                  <a:srgbClr val="05103E"/>
                </a:solidFill>
                <a:latin typeface="+mn-lt"/>
                <a:ea typeface="+mn-lt"/>
                <a:cs typeface="Times New Roman"/>
              </a:rPr>
              <a:t> in het </a:t>
            </a:r>
            <a:r>
              <a:rPr lang="en-US" sz="1100" i="1" err="1">
                <a:solidFill>
                  <a:srgbClr val="05103E"/>
                </a:solidFill>
                <a:latin typeface="+mn-lt"/>
                <a:ea typeface="+mn-lt"/>
                <a:cs typeface="Times New Roman"/>
              </a:rPr>
              <a:t>hypotheekadviesgesprek</a:t>
            </a:r>
            <a:r>
              <a:rPr lang="en-US" sz="1100" i="1">
                <a:solidFill>
                  <a:srgbClr val="05103E"/>
                </a:solidFill>
                <a:latin typeface="+mn-lt"/>
                <a:ea typeface="+mn-lt"/>
                <a:cs typeface="Times New Roman"/>
              </a:rPr>
              <a:t>?</a:t>
            </a:r>
            <a:r>
              <a:rPr lang="en-US" sz="1100">
                <a:solidFill>
                  <a:srgbClr val="05103E"/>
                </a:solidFill>
                <a:latin typeface="+mn-lt"/>
                <a:ea typeface="+mn-lt"/>
                <a:cs typeface="Times New Roman"/>
              </a:rPr>
              <a:t> (</a:t>
            </a:r>
            <a:r>
              <a:rPr lang="en-US" sz="1100" err="1">
                <a:solidFill>
                  <a:srgbClr val="05103E"/>
                </a:solidFill>
                <a:latin typeface="+mn-lt"/>
                <a:ea typeface="+mn-lt"/>
                <a:cs typeface="Times New Roman"/>
              </a:rPr>
              <a:t>z.d</a:t>
            </a:r>
            <a:r>
              <a:rPr lang="en-US" sz="1100">
                <a:solidFill>
                  <a:srgbClr val="05103E"/>
                </a:solidFill>
                <a:latin typeface="+mn-lt"/>
                <a:ea typeface="+mn-lt"/>
                <a:cs typeface="Times New Roman"/>
              </a:rPr>
              <a:t>.). </a:t>
            </a:r>
            <a:r>
              <a:rPr lang="en-US" sz="1100">
                <a:solidFill>
                  <a:srgbClr val="05103E"/>
                </a:solidFill>
                <a:latin typeface="+mn-lt"/>
                <a:ea typeface="+mn-lt"/>
                <a:cs typeface="Times New Roman"/>
                <a:hlinkClick r:id="rId6"/>
              </a:rPr>
              <a:t>https://www.nhg.nl/nhg-actueel/verduurzaming-meenemen-in-het-hypotheekadviesgesprek/</a:t>
            </a:r>
            <a:endParaRPr lang="en-US" sz="1100">
              <a:solidFill>
                <a:srgbClr val="05103E"/>
              </a:solidFill>
              <a:latin typeface="+mn-lt"/>
              <a:ea typeface="+mn-lt"/>
              <a:cs typeface="Times New Roman"/>
            </a:endParaRPr>
          </a:p>
          <a:p>
            <a:pPr marL="0" indent="0">
              <a:buNone/>
            </a:pPr>
            <a:endParaRPr lang="en-US" sz="1100">
              <a:solidFill>
                <a:srgbClr val="05103E"/>
              </a:solidFill>
              <a:latin typeface="+mn-lt"/>
              <a:cs typeface="Times New Roman"/>
            </a:endParaRPr>
          </a:p>
          <a:p>
            <a:pPr>
              <a:buNone/>
            </a:pPr>
            <a:r>
              <a:rPr lang="en-US" sz="1100">
                <a:latin typeface="+mn-lt"/>
                <a:ea typeface="Calibri"/>
                <a:cs typeface="Calibri"/>
              </a:rPr>
              <a:t>Milieu</a:t>
            </a:r>
          </a:p>
          <a:p>
            <a:r>
              <a:rPr lang="nl-NL" sz="1100" i="1">
                <a:solidFill>
                  <a:srgbClr val="05103E"/>
                </a:solidFill>
                <a:latin typeface="+mn-lt"/>
                <a:ea typeface="Calibri"/>
                <a:cs typeface="Times New Roman"/>
              </a:rPr>
              <a:t>Onzekerheid en hogere hypotheekrente blokkeren verduurzaming</a:t>
            </a:r>
            <a:r>
              <a:rPr lang="nl-NL" sz="1100">
                <a:solidFill>
                  <a:srgbClr val="05103E"/>
                </a:solidFill>
                <a:latin typeface="+mn-lt"/>
                <a:ea typeface="Calibri"/>
                <a:cs typeface="Times New Roman"/>
              </a:rPr>
              <a:t>. (</a:t>
            </a:r>
            <a:r>
              <a:rPr lang="nl-NL" sz="1100" err="1">
                <a:solidFill>
                  <a:srgbClr val="05103E"/>
                </a:solidFill>
                <a:latin typeface="+mn-lt"/>
                <a:ea typeface="Calibri"/>
                <a:cs typeface="Times New Roman"/>
              </a:rPr>
              <a:t>z.d.</a:t>
            </a:r>
            <a:r>
              <a:rPr lang="nl-NL" sz="1100">
                <a:solidFill>
                  <a:srgbClr val="05103E"/>
                </a:solidFill>
                <a:latin typeface="+mn-lt"/>
                <a:ea typeface="Calibri"/>
                <a:cs typeface="Times New Roman"/>
              </a:rPr>
              <a:t>). </a:t>
            </a:r>
            <a:r>
              <a:rPr lang="nl-NL" sz="1100">
                <a:solidFill>
                  <a:srgbClr val="05103E"/>
                </a:solidFill>
                <a:latin typeface="+mn-lt"/>
                <a:ea typeface="+mn-lt"/>
                <a:cs typeface="Times New Roman"/>
                <a:hlinkClick r:id="rId7"/>
              </a:rPr>
              <a:t>https://www.nhg.nl/nhg-actueel/onzekerheid-en-hogere-hypotheekrente-blokkeren-verduurzaming/</a:t>
            </a:r>
            <a:endParaRPr lang="en-US" sz="1100">
              <a:solidFill>
                <a:srgbClr val="05103E"/>
              </a:solidFill>
              <a:latin typeface="+mn-lt"/>
              <a:cs typeface="Times New Roman"/>
            </a:endParaRPr>
          </a:p>
          <a:p>
            <a:r>
              <a:rPr lang="nl-NL" sz="1100" i="1">
                <a:solidFill>
                  <a:srgbClr val="05103E"/>
                </a:solidFill>
                <a:latin typeface="+mn-lt"/>
                <a:ea typeface="Calibri"/>
                <a:cs typeface="Times New Roman"/>
              </a:rPr>
              <a:t>Risico’s van klimaatverandering</a:t>
            </a:r>
            <a:r>
              <a:rPr lang="nl-NL" sz="1100">
                <a:solidFill>
                  <a:srgbClr val="05103E"/>
                </a:solidFill>
                <a:latin typeface="+mn-lt"/>
                <a:ea typeface="Calibri"/>
                <a:cs typeface="Times New Roman"/>
              </a:rPr>
              <a:t>. (</a:t>
            </a:r>
            <a:r>
              <a:rPr lang="nl-NL" sz="1100" err="1">
                <a:solidFill>
                  <a:srgbClr val="05103E"/>
                </a:solidFill>
                <a:latin typeface="+mn-lt"/>
                <a:ea typeface="Calibri"/>
                <a:cs typeface="Times New Roman"/>
              </a:rPr>
              <a:t>z.d.</a:t>
            </a:r>
            <a:r>
              <a:rPr lang="nl-NL" sz="1100">
                <a:solidFill>
                  <a:srgbClr val="05103E"/>
                </a:solidFill>
                <a:latin typeface="+mn-lt"/>
                <a:ea typeface="Calibri"/>
                <a:cs typeface="Times New Roman"/>
              </a:rPr>
              <a:t>). DNB. </a:t>
            </a:r>
            <a:r>
              <a:rPr lang="nl-NL" sz="1100">
                <a:solidFill>
                  <a:srgbClr val="05103E"/>
                </a:solidFill>
                <a:latin typeface="+mn-lt"/>
                <a:ea typeface="Calibri"/>
                <a:cs typeface="Times New Roman"/>
                <a:hlinkClick r:id="rId8"/>
              </a:rPr>
              <a:t>https://www.dnb.nl/groene-economie/risico-s-van-klimaatverandering/</a:t>
            </a:r>
            <a:endParaRPr lang="nl-NL" sz="1100">
              <a:latin typeface="+mn-lt"/>
            </a:endParaRPr>
          </a:p>
          <a:p>
            <a:pPr marL="0" indent="0">
              <a:buNone/>
            </a:pPr>
            <a:endParaRPr lang="nl-NL" sz="1100">
              <a:solidFill>
                <a:srgbClr val="05103E"/>
              </a:solidFill>
              <a:latin typeface="+mn-lt"/>
              <a:ea typeface="Calibri"/>
              <a:cs typeface="Times New Roman"/>
            </a:endParaRPr>
          </a:p>
          <a:p>
            <a:pPr marL="0" indent="0">
              <a:buNone/>
            </a:pPr>
            <a:r>
              <a:rPr lang="nl-NL" sz="1100">
                <a:latin typeface="+mn-lt"/>
              </a:rPr>
              <a:t>Concurrentie</a:t>
            </a:r>
          </a:p>
          <a:p>
            <a:r>
              <a:rPr lang="nl-NL" sz="1100" b="0" i="0" u="none" strike="noStrike" err="1">
                <a:solidFill>
                  <a:srgbClr val="000000"/>
                </a:solidFill>
                <a:effectLst/>
                <a:latin typeface="+mn-lt"/>
              </a:rPr>
              <a:t>Arxiv</a:t>
            </a:r>
            <a:r>
              <a:rPr lang="nl-NL" sz="1100" b="0" i="0" u="none" strike="noStrike">
                <a:solidFill>
                  <a:srgbClr val="000000"/>
                </a:solidFill>
                <a:effectLst/>
                <a:latin typeface="+mn-lt"/>
              </a:rPr>
              <a:t>. (2025, 10 september). </a:t>
            </a:r>
            <a:r>
              <a:rPr lang="nl-NL" sz="1100" b="0" i="1" u="none" strike="noStrike" err="1">
                <a:solidFill>
                  <a:srgbClr val="000000"/>
                </a:solidFill>
                <a:effectLst/>
                <a:latin typeface="+mn-lt"/>
              </a:rPr>
              <a:t>Formal</a:t>
            </a:r>
            <a:r>
              <a:rPr lang="nl-NL" sz="1100" b="0" i="1" u="none" strike="noStrike">
                <a:solidFill>
                  <a:srgbClr val="000000"/>
                </a:solidFill>
                <a:effectLst/>
                <a:latin typeface="+mn-lt"/>
              </a:rPr>
              <a:t> </a:t>
            </a:r>
            <a:r>
              <a:rPr lang="nl-NL" sz="1100" b="0" i="1" u="none" strike="noStrike" err="1">
                <a:solidFill>
                  <a:srgbClr val="000000"/>
                </a:solidFill>
                <a:effectLst/>
                <a:latin typeface="+mn-lt"/>
              </a:rPr>
              <a:t>verification</a:t>
            </a:r>
            <a:r>
              <a:rPr lang="nl-NL" sz="1100" b="0" i="1" u="none" strike="noStrike">
                <a:solidFill>
                  <a:srgbClr val="000000"/>
                </a:solidFill>
                <a:effectLst/>
                <a:latin typeface="+mn-lt"/>
              </a:rPr>
              <a:t> </a:t>
            </a:r>
            <a:r>
              <a:rPr lang="nl-NL" sz="1100" b="0" i="1" u="none" strike="noStrike" err="1">
                <a:solidFill>
                  <a:srgbClr val="000000"/>
                </a:solidFill>
                <a:effectLst/>
                <a:latin typeface="+mn-lt"/>
              </a:rPr>
              <a:t>for</a:t>
            </a:r>
            <a:r>
              <a:rPr lang="nl-NL" sz="1100" b="0" i="1" u="none" strike="noStrike">
                <a:solidFill>
                  <a:srgbClr val="000000"/>
                </a:solidFill>
                <a:effectLst/>
                <a:latin typeface="+mn-lt"/>
              </a:rPr>
              <a:t> </a:t>
            </a:r>
            <a:r>
              <a:rPr lang="nl-NL" sz="1100" b="0" i="1" u="none" strike="noStrike" err="1">
                <a:solidFill>
                  <a:srgbClr val="000000"/>
                </a:solidFill>
                <a:effectLst/>
                <a:latin typeface="+mn-lt"/>
              </a:rPr>
              <a:t>robo-advisors</a:t>
            </a:r>
            <a:r>
              <a:rPr lang="nl-NL" sz="1100" b="0" i="1" u="none" strike="noStrike">
                <a:solidFill>
                  <a:srgbClr val="000000"/>
                </a:solidFill>
                <a:effectLst/>
                <a:latin typeface="+mn-lt"/>
              </a:rPr>
              <a:t>: Irrelevant </a:t>
            </a:r>
            <a:r>
              <a:rPr lang="nl-NL" sz="1100" b="0" i="1" u="none" strike="noStrike" err="1">
                <a:solidFill>
                  <a:srgbClr val="000000"/>
                </a:solidFill>
                <a:effectLst/>
                <a:latin typeface="+mn-lt"/>
              </a:rPr>
              <a:t>for</a:t>
            </a:r>
            <a:r>
              <a:rPr lang="nl-NL" sz="1100" b="0" i="1" u="none" strike="noStrike">
                <a:solidFill>
                  <a:srgbClr val="000000"/>
                </a:solidFill>
                <a:effectLst/>
                <a:latin typeface="+mn-lt"/>
              </a:rPr>
              <a:t> </a:t>
            </a:r>
            <a:r>
              <a:rPr lang="nl-NL" sz="1100" b="0" i="1" u="none" strike="noStrike" err="1">
                <a:solidFill>
                  <a:srgbClr val="000000"/>
                </a:solidFill>
                <a:effectLst/>
                <a:latin typeface="+mn-lt"/>
              </a:rPr>
              <a:t>subjective</a:t>
            </a:r>
            <a:r>
              <a:rPr lang="nl-NL" sz="1100" b="0" i="1" u="none" strike="noStrike">
                <a:solidFill>
                  <a:srgbClr val="000000"/>
                </a:solidFill>
                <a:effectLst/>
                <a:latin typeface="+mn-lt"/>
              </a:rPr>
              <a:t> end-user trust, </a:t>
            </a:r>
            <a:r>
              <a:rPr lang="nl-NL" sz="1100" b="0" i="1" u="none" strike="noStrike" err="1">
                <a:solidFill>
                  <a:srgbClr val="000000"/>
                </a:solidFill>
                <a:effectLst/>
                <a:latin typeface="+mn-lt"/>
              </a:rPr>
              <a:t>yet</a:t>
            </a:r>
            <a:r>
              <a:rPr lang="nl-NL" sz="1100" b="0" i="1" u="none" strike="noStrike">
                <a:solidFill>
                  <a:srgbClr val="000000"/>
                </a:solidFill>
                <a:effectLst/>
                <a:latin typeface="+mn-lt"/>
              </a:rPr>
              <a:t> </a:t>
            </a:r>
            <a:r>
              <a:rPr lang="nl-NL" sz="1100" b="0" i="1" u="none" strike="noStrike" err="1">
                <a:solidFill>
                  <a:srgbClr val="000000"/>
                </a:solidFill>
                <a:effectLst/>
                <a:latin typeface="+mn-lt"/>
              </a:rPr>
              <a:t>decisive</a:t>
            </a:r>
            <a:r>
              <a:rPr lang="nl-NL" sz="1100" b="0" i="1" u="none" strike="noStrike">
                <a:solidFill>
                  <a:srgbClr val="000000"/>
                </a:solidFill>
                <a:effectLst/>
                <a:latin typeface="+mn-lt"/>
              </a:rPr>
              <a:t> </a:t>
            </a:r>
            <a:r>
              <a:rPr lang="nl-NL" sz="1100" b="0" i="1" u="none" strike="noStrike" err="1">
                <a:solidFill>
                  <a:srgbClr val="000000"/>
                </a:solidFill>
                <a:effectLst/>
                <a:latin typeface="+mn-lt"/>
              </a:rPr>
              <a:t>for</a:t>
            </a:r>
            <a:r>
              <a:rPr lang="nl-NL" sz="1100" b="0" i="1" u="none" strike="noStrike">
                <a:solidFill>
                  <a:srgbClr val="000000"/>
                </a:solidFill>
                <a:effectLst/>
                <a:latin typeface="+mn-lt"/>
              </a:rPr>
              <a:t> investment </a:t>
            </a:r>
            <a:r>
              <a:rPr lang="nl-NL" sz="1100" b="0" i="1" u="none" strike="noStrike" err="1">
                <a:solidFill>
                  <a:srgbClr val="000000"/>
                </a:solidFill>
                <a:effectLst/>
                <a:latin typeface="+mn-lt"/>
              </a:rPr>
              <a:t>behavior</a:t>
            </a:r>
            <a:r>
              <a:rPr lang="nl-NL" sz="1100" b="0" i="1" u="none" strike="noStrike">
                <a:solidFill>
                  <a:srgbClr val="000000"/>
                </a:solidFill>
                <a:effectLst/>
                <a:latin typeface="+mn-lt"/>
              </a:rPr>
              <a:t>?</a:t>
            </a:r>
            <a:r>
              <a:rPr lang="nl-NL" sz="1100" b="0" i="0" u="none" strike="noStrike">
                <a:solidFill>
                  <a:srgbClr val="000000"/>
                </a:solidFill>
                <a:effectLst/>
                <a:latin typeface="+mn-lt"/>
              </a:rPr>
              <a:t> </a:t>
            </a:r>
            <a:r>
              <a:rPr lang="nl-NL" sz="1100" b="0" i="0" u="none" strike="noStrike" err="1">
                <a:solidFill>
                  <a:srgbClr val="000000"/>
                </a:solidFill>
                <a:effectLst/>
                <a:latin typeface="+mn-lt"/>
              </a:rPr>
              <a:t>arXiv.org</a:t>
            </a:r>
            <a:r>
              <a:rPr lang="nl-NL" sz="1100" b="0" i="0" u="none" strike="noStrike">
                <a:solidFill>
                  <a:srgbClr val="000000"/>
                </a:solidFill>
                <a:effectLst/>
                <a:latin typeface="+mn-lt"/>
              </a:rPr>
              <a:t>. </a:t>
            </a:r>
            <a:r>
              <a:rPr lang="nl-NL" sz="1100" b="0" i="0" u="none" strike="noStrike" err="1">
                <a:solidFill>
                  <a:srgbClr val="000000"/>
                </a:solidFill>
                <a:effectLst/>
                <a:latin typeface="+mn-lt"/>
              </a:rPr>
              <a:t>https</a:t>
            </a:r>
            <a:r>
              <a:rPr lang="nl-NL" sz="1100" b="0" i="0" u="none" strike="noStrike">
                <a:solidFill>
                  <a:srgbClr val="000000"/>
                </a:solidFill>
                <a:effectLst/>
                <a:latin typeface="+mn-lt"/>
              </a:rPr>
              <a:t>://</a:t>
            </a:r>
            <a:r>
              <a:rPr lang="nl-NL" sz="1100" b="0" i="0" u="none" strike="noStrike" err="1">
                <a:solidFill>
                  <a:srgbClr val="000000"/>
                </a:solidFill>
                <a:effectLst/>
                <a:latin typeface="+mn-lt"/>
              </a:rPr>
              <a:t>arxiv.org</a:t>
            </a:r>
            <a:r>
              <a:rPr lang="nl-NL" sz="1100" b="0" i="0" u="none" strike="noStrike">
                <a:solidFill>
                  <a:srgbClr val="000000"/>
                </a:solidFill>
                <a:effectLst/>
                <a:latin typeface="+mn-lt"/>
              </a:rPr>
              <a:t>/</a:t>
            </a:r>
            <a:r>
              <a:rPr lang="nl-NL" sz="1100" b="0" i="0" u="none" strike="noStrike" err="1">
                <a:solidFill>
                  <a:srgbClr val="000000"/>
                </a:solidFill>
                <a:effectLst/>
                <a:latin typeface="+mn-lt"/>
              </a:rPr>
              <a:t>abs</a:t>
            </a:r>
            <a:r>
              <a:rPr lang="nl-NL" sz="1100" b="0" i="0" u="none" strike="noStrike">
                <a:solidFill>
                  <a:srgbClr val="000000"/>
                </a:solidFill>
                <a:effectLst/>
                <a:latin typeface="+mn-lt"/>
              </a:rPr>
              <a:t>/2509.08540</a:t>
            </a:r>
          </a:p>
          <a:p>
            <a:r>
              <a:rPr lang="nl-NL" sz="1100" b="0" i="0" u="none" strike="noStrike">
                <a:solidFill>
                  <a:srgbClr val="000000"/>
                </a:solidFill>
                <a:effectLst/>
                <a:latin typeface="+mn-lt"/>
              </a:rPr>
              <a:t>DNB. (2025). </a:t>
            </a:r>
            <a:r>
              <a:rPr lang="nl-NL" sz="1100" b="0" i="1" u="none" strike="noStrike">
                <a:solidFill>
                  <a:srgbClr val="000000"/>
                </a:solidFill>
                <a:effectLst/>
                <a:latin typeface="+mn-lt"/>
              </a:rPr>
              <a:t>Beleggende huishoudens sluiten 2024 positief af met recordomvang effectenbezit</a:t>
            </a:r>
            <a:r>
              <a:rPr lang="nl-NL" sz="1100" b="0" i="0" u="none" strike="noStrike">
                <a:solidFill>
                  <a:srgbClr val="000000"/>
                </a:solidFill>
                <a:effectLst/>
                <a:latin typeface="+mn-lt"/>
              </a:rPr>
              <a:t>. De Nederlandsche Bank.</a:t>
            </a:r>
          </a:p>
          <a:p>
            <a:r>
              <a:rPr lang="nl-NL" sz="1100" b="0" i="0" u="none" strike="noStrike" err="1">
                <a:solidFill>
                  <a:srgbClr val="000000"/>
                </a:solidFill>
                <a:effectLst/>
                <a:latin typeface="+mn-lt"/>
              </a:rPr>
              <a:t>Koendoggenaar</a:t>
            </a:r>
            <a:r>
              <a:rPr lang="nl-NL" sz="1100" b="0" i="0" u="none" strike="noStrike">
                <a:solidFill>
                  <a:srgbClr val="000000"/>
                </a:solidFill>
                <a:effectLst/>
                <a:latin typeface="+mn-lt"/>
              </a:rPr>
              <a:t>. (2025, 14 februari). Hypotheekmarkt benadert niveau van voor de dip, banken verliezen marktaandeel | Inzichten uit Q4 2024 en </a:t>
            </a:r>
            <a:r>
              <a:rPr lang="nl-NL" sz="1100" b="0" i="0" u="none" strike="noStrike" err="1">
                <a:solidFill>
                  <a:srgbClr val="000000"/>
                </a:solidFill>
                <a:effectLst/>
                <a:latin typeface="+mn-lt"/>
              </a:rPr>
              <a:t>jaaro</a:t>
            </a:r>
            <a:r>
              <a:rPr lang="nl-NL" sz="1100" b="0" i="0" u="none" strike="noStrike">
                <a:solidFill>
                  <a:srgbClr val="000000"/>
                </a:solidFill>
                <a:effectLst/>
                <a:latin typeface="+mn-lt"/>
              </a:rPr>
              <a:t>. </a:t>
            </a:r>
            <a:r>
              <a:rPr lang="nl-NL" sz="1100" b="0" i="1" u="none" strike="noStrike">
                <a:solidFill>
                  <a:srgbClr val="000000"/>
                </a:solidFill>
                <a:effectLst/>
                <a:latin typeface="+mn-lt"/>
              </a:rPr>
              <a:t>IG&amp;H</a:t>
            </a:r>
            <a:r>
              <a:rPr lang="nl-NL" sz="1100" b="0" i="0" u="none" strike="noStrike">
                <a:solidFill>
                  <a:srgbClr val="000000"/>
                </a:solidFill>
                <a:effectLst/>
                <a:latin typeface="+mn-lt"/>
              </a:rPr>
              <a:t>. </a:t>
            </a:r>
            <a:r>
              <a:rPr lang="nl-NL" sz="1100" b="0" i="0" u="none" strike="noStrike" err="1">
                <a:solidFill>
                  <a:srgbClr val="000000"/>
                </a:solidFill>
                <a:effectLst/>
                <a:latin typeface="+mn-lt"/>
              </a:rPr>
              <a:t>https</a:t>
            </a:r>
            <a:r>
              <a:rPr lang="nl-NL" sz="1100" b="0" i="0" u="none" strike="noStrike">
                <a:solidFill>
                  <a:srgbClr val="000000"/>
                </a:solidFill>
                <a:effectLst/>
                <a:latin typeface="+mn-lt"/>
              </a:rPr>
              <a:t>://</a:t>
            </a:r>
            <a:r>
              <a:rPr lang="nl-NL" sz="1100" b="0" i="0" u="none" strike="noStrike" err="1">
                <a:solidFill>
                  <a:srgbClr val="000000"/>
                </a:solidFill>
                <a:effectLst/>
                <a:latin typeface="+mn-lt"/>
              </a:rPr>
              <a:t>www.igh.com</a:t>
            </a:r>
            <a:r>
              <a:rPr lang="nl-NL" sz="1100" b="0" i="0" u="none" strike="noStrike">
                <a:solidFill>
                  <a:srgbClr val="000000"/>
                </a:solidFill>
                <a:effectLst/>
                <a:latin typeface="+mn-lt"/>
              </a:rPr>
              <a:t>/nl/post/hypotheekmarkt-benadert-niveau-van-voor-de-dip-banken-verliezen-marktaandeel-q4-2024</a:t>
            </a:r>
          </a:p>
          <a:p>
            <a:r>
              <a:rPr lang="nl-NL" sz="1100" b="0" i="0" u="none" strike="noStrike" err="1">
                <a:solidFill>
                  <a:srgbClr val="000000"/>
                </a:solidFill>
                <a:effectLst/>
                <a:latin typeface="+mn-lt"/>
              </a:rPr>
              <a:t>PwC</a:t>
            </a:r>
            <a:r>
              <a:rPr lang="nl-NL" sz="1100" b="0" i="0" u="none" strike="noStrike">
                <a:solidFill>
                  <a:srgbClr val="000000"/>
                </a:solidFill>
                <a:effectLst/>
                <a:latin typeface="+mn-lt"/>
              </a:rPr>
              <a:t>. (2024). </a:t>
            </a:r>
            <a:r>
              <a:rPr lang="nl-NL" sz="1100" b="0" i="1" u="none" strike="noStrike">
                <a:solidFill>
                  <a:srgbClr val="000000"/>
                </a:solidFill>
                <a:effectLst/>
                <a:latin typeface="+mn-lt"/>
              </a:rPr>
              <a:t>Price </a:t>
            </a:r>
            <a:r>
              <a:rPr lang="nl-NL" sz="1100" b="0" i="1" u="none" strike="noStrike" err="1">
                <a:solidFill>
                  <a:srgbClr val="000000"/>
                </a:solidFill>
                <a:effectLst/>
                <a:latin typeface="+mn-lt"/>
              </a:rPr>
              <a:t>and</a:t>
            </a:r>
            <a:r>
              <a:rPr lang="nl-NL" sz="1100" b="0" i="1" u="none" strike="noStrike">
                <a:solidFill>
                  <a:srgbClr val="000000"/>
                </a:solidFill>
                <a:effectLst/>
                <a:latin typeface="+mn-lt"/>
              </a:rPr>
              <a:t> data </a:t>
            </a:r>
            <a:r>
              <a:rPr lang="nl-NL" sz="1100" b="0" i="1" u="none" strike="noStrike" err="1">
                <a:solidFill>
                  <a:srgbClr val="000000"/>
                </a:solidFill>
                <a:effectLst/>
                <a:latin typeface="+mn-lt"/>
              </a:rPr>
              <a:t>protection</a:t>
            </a:r>
            <a:r>
              <a:rPr lang="nl-NL" sz="1100" b="0" i="1" u="none" strike="noStrike">
                <a:solidFill>
                  <a:srgbClr val="000000"/>
                </a:solidFill>
                <a:effectLst/>
                <a:latin typeface="+mn-lt"/>
              </a:rPr>
              <a:t> important issues </a:t>
            </a:r>
            <a:r>
              <a:rPr lang="nl-NL" sz="1100" b="0" i="1" u="none" strike="noStrike" err="1">
                <a:solidFill>
                  <a:srgbClr val="000000"/>
                </a:solidFill>
                <a:effectLst/>
                <a:latin typeface="+mn-lt"/>
              </a:rPr>
              <a:t>for</a:t>
            </a:r>
            <a:r>
              <a:rPr lang="nl-NL" sz="1100" b="0" i="1" u="none" strike="noStrike">
                <a:solidFill>
                  <a:srgbClr val="000000"/>
                </a:solidFill>
                <a:effectLst/>
                <a:latin typeface="+mn-lt"/>
              </a:rPr>
              <a:t> </a:t>
            </a:r>
            <a:r>
              <a:rPr lang="nl-NL" sz="1100" b="0" i="1" u="none" strike="noStrike" err="1">
                <a:solidFill>
                  <a:srgbClr val="000000"/>
                </a:solidFill>
                <a:effectLst/>
                <a:latin typeface="+mn-lt"/>
              </a:rPr>
              <a:t>consumers</a:t>
            </a:r>
            <a:r>
              <a:rPr lang="nl-NL" sz="1100" b="0" i="0" u="none" strike="noStrike">
                <a:solidFill>
                  <a:srgbClr val="000000"/>
                </a:solidFill>
                <a:effectLst/>
                <a:latin typeface="+mn-lt"/>
              </a:rPr>
              <a:t>. </a:t>
            </a:r>
            <a:r>
              <a:rPr lang="nl-NL" sz="1100" b="0" i="0" u="none" strike="noStrike" err="1">
                <a:solidFill>
                  <a:srgbClr val="000000"/>
                </a:solidFill>
                <a:effectLst/>
                <a:latin typeface="+mn-lt"/>
              </a:rPr>
              <a:t>https</a:t>
            </a:r>
            <a:r>
              <a:rPr lang="nl-NL" sz="1100" b="0" i="0" u="none" strike="noStrike">
                <a:solidFill>
                  <a:srgbClr val="000000"/>
                </a:solidFill>
                <a:effectLst/>
                <a:latin typeface="+mn-lt"/>
              </a:rPr>
              <a:t>://</a:t>
            </a:r>
            <a:r>
              <a:rPr lang="nl-NL" sz="1100" b="0" i="0" u="none" strike="noStrike" err="1">
                <a:solidFill>
                  <a:srgbClr val="000000"/>
                </a:solidFill>
                <a:effectLst/>
                <a:latin typeface="+mn-lt"/>
              </a:rPr>
              <a:t>www.pwc.nl</a:t>
            </a:r>
            <a:r>
              <a:rPr lang="nl-NL" sz="1100" b="0" i="0" u="none" strike="noStrike">
                <a:solidFill>
                  <a:srgbClr val="000000"/>
                </a:solidFill>
                <a:effectLst/>
                <a:latin typeface="+mn-lt"/>
              </a:rPr>
              <a:t>/en/</a:t>
            </a:r>
            <a:r>
              <a:rPr lang="nl-NL" sz="1100" b="0" i="0" u="none" strike="noStrike" err="1">
                <a:solidFill>
                  <a:srgbClr val="000000"/>
                </a:solidFill>
                <a:effectLst/>
                <a:latin typeface="+mn-lt"/>
              </a:rPr>
              <a:t>insights-and-publications</a:t>
            </a:r>
            <a:r>
              <a:rPr lang="nl-NL" sz="1100" b="0" i="0" u="none" strike="noStrike">
                <a:solidFill>
                  <a:srgbClr val="000000"/>
                </a:solidFill>
                <a:effectLst/>
                <a:latin typeface="+mn-lt"/>
              </a:rPr>
              <a:t>/services-</a:t>
            </a:r>
            <a:r>
              <a:rPr lang="nl-NL" sz="1100" b="0" i="0" u="none" strike="noStrike" err="1">
                <a:solidFill>
                  <a:srgbClr val="000000"/>
                </a:solidFill>
                <a:effectLst/>
                <a:latin typeface="+mn-lt"/>
              </a:rPr>
              <a:t>and</a:t>
            </a:r>
            <a:r>
              <a:rPr lang="nl-NL" sz="1100" b="0" i="0" u="none" strike="noStrike">
                <a:solidFill>
                  <a:srgbClr val="000000"/>
                </a:solidFill>
                <a:effectLst/>
                <a:latin typeface="+mn-lt"/>
              </a:rPr>
              <a:t>-</a:t>
            </a:r>
            <a:r>
              <a:rPr lang="nl-NL" sz="1100" b="0" i="0" u="none" strike="noStrike" err="1">
                <a:solidFill>
                  <a:srgbClr val="000000"/>
                </a:solidFill>
                <a:effectLst/>
                <a:latin typeface="+mn-lt"/>
              </a:rPr>
              <a:t>industries</a:t>
            </a:r>
            <a:r>
              <a:rPr lang="nl-NL" sz="1100" b="0" i="0" u="none" strike="noStrike">
                <a:solidFill>
                  <a:srgbClr val="000000"/>
                </a:solidFill>
                <a:effectLst/>
                <a:latin typeface="+mn-lt"/>
              </a:rPr>
              <a:t>/</a:t>
            </a:r>
            <a:r>
              <a:rPr lang="nl-NL" sz="1100" b="0" i="0" u="none" strike="noStrike" err="1">
                <a:solidFill>
                  <a:srgbClr val="000000"/>
                </a:solidFill>
                <a:effectLst/>
                <a:latin typeface="+mn-lt"/>
              </a:rPr>
              <a:t>retail-and-consumer-goods</a:t>
            </a:r>
            <a:r>
              <a:rPr lang="nl-NL" sz="1100" b="0" i="0" u="none" strike="noStrike">
                <a:solidFill>
                  <a:srgbClr val="000000"/>
                </a:solidFill>
                <a:effectLst/>
                <a:latin typeface="+mn-lt"/>
              </a:rPr>
              <a:t>/voice-of-the-consumer-2024.html</a:t>
            </a:r>
          </a:p>
          <a:p>
            <a:pPr marL="0" indent="0">
              <a:buNone/>
            </a:pPr>
            <a:endParaRPr lang="nl-NL" sz="1100">
              <a:solidFill>
                <a:srgbClr val="05103E"/>
              </a:solidFill>
              <a:latin typeface="+mn-lt"/>
              <a:ea typeface="Calibri"/>
              <a:cs typeface="Times New Roman"/>
            </a:endParaRPr>
          </a:p>
          <a:p>
            <a:pPr marL="0" indent="0">
              <a:lnSpc>
                <a:spcPct val="100000"/>
              </a:lnSpc>
              <a:buNone/>
            </a:pPr>
            <a:endParaRPr lang="nl-NL" altLang="nl-NL" sz="1000"/>
          </a:p>
          <a:p>
            <a:pPr marL="0" marR="0" lvl="0" indent="0" algn="l" defTabSz="914400" rtl="0" eaLnBrk="0" fontAlgn="base" latinLnBrk="0" hangingPunct="0">
              <a:lnSpc>
                <a:spcPct val="100000"/>
              </a:lnSpc>
              <a:spcBef>
                <a:spcPct val="0"/>
              </a:spcBef>
              <a:spcAft>
                <a:spcPct val="0"/>
              </a:spcAft>
              <a:buClrTx/>
              <a:buSzTx/>
              <a:buFontTx/>
              <a:buNone/>
              <a:tabLst/>
            </a:pPr>
            <a:endParaRPr kumimoji="0" lang="nl-NL" altLang="nl-NL" sz="10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1791002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548FC8F-A1F7-62A1-6FB8-19A65228674C}"/>
              </a:ext>
            </a:extLst>
          </p:cNvPr>
          <p:cNvSpPr>
            <a:spLocks noGrp="1"/>
          </p:cNvSpPr>
          <p:nvPr>
            <p:ph type="ctrTitle"/>
          </p:nvPr>
        </p:nvSpPr>
        <p:spPr/>
        <p:txBody>
          <a:bodyPr/>
          <a:lstStyle/>
          <a:p>
            <a:r>
              <a:rPr lang="nl-NL" err="1">
                <a:ea typeface="Calibri Light"/>
                <a:cs typeface="Calibri Light"/>
              </a:rPr>
              <a:t>Slidedoc</a:t>
            </a:r>
            <a:r>
              <a:rPr lang="nl-NL">
                <a:ea typeface="Calibri Light"/>
                <a:cs typeface="Calibri Light"/>
              </a:rPr>
              <a:t> context map canvas</a:t>
            </a:r>
          </a:p>
        </p:txBody>
      </p:sp>
      <p:sp>
        <p:nvSpPr>
          <p:cNvPr id="3" name="Ondertitel 2">
            <a:extLst>
              <a:ext uri="{FF2B5EF4-FFF2-40B4-BE49-F238E27FC236}">
                <a16:creationId xmlns:a16="http://schemas.microsoft.com/office/drawing/2014/main" id="{3ACFDAF2-FC90-98FA-9380-F189C925E846}"/>
              </a:ext>
            </a:extLst>
          </p:cNvPr>
          <p:cNvSpPr>
            <a:spLocks noGrp="1"/>
          </p:cNvSpPr>
          <p:nvPr>
            <p:ph type="subTitle" idx="1"/>
          </p:nvPr>
        </p:nvSpPr>
        <p:spPr/>
        <p:txBody>
          <a:bodyPr/>
          <a:lstStyle/>
          <a:p>
            <a:endParaRPr lang="nl-NL"/>
          </a:p>
        </p:txBody>
      </p:sp>
    </p:spTree>
    <p:extLst>
      <p:ext uri="{BB962C8B-B14F-4D97-AF65-F5344CB8AC3E}">
        <p14:creationId xmlns:p14="http://schemas.microsoft.com/office/powerpoint/2010/main" val="859679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1D04A18-32F4-5B3D-8066-5856A1550E0A}"/>
              </a:ext>
            </a:extLst>
          </p:cNvPr>
          <p:cNvSpPr>
            <a:spLocks noGrp="1"/>
          </p:cNvSpPr>
          <p:nvPr>
            <p:ph type="title"/>
          </p:nvPr>
        </p:nvSpPr>
        <p:spPr/>
        <p:txBody>
          <a:bodyPr/>
          <a:lstStyle/>
          <a:p>
            <a:r>
              <a:rPr lang="nl-NL"/>
              <a:t>Bronnen</a:t>
            </a:r>
          </a:p>
        </p:txBody>
      </p:sp>
      <p:sp>
        <p:nvSpPr>
          <p:cNvPr id="3" name="Tijdelijke aanduiding voor inhoud 2">
            <a:extLst>
              <a:ext uri="{FF2B5EF4-FFF2-40B4-BE49-F238E27FC236}">
                <a16:creationId xmlns:a16="http://schemas.microsoft.com/office/drawing/2014/main" id="{62E00C4D-0575-AF40-4AD3-BF04E7DFB4AD}"/>
              </a:ext>
            </a:extLst>
          </p:cNvPr>
          <p:cNvSpPr>
            <a:spLocks noGrp="1"/>
          </p:cNvSpPr>
          <p:nvPr>
            <p:ph idx="1"/>
          </p:nvPr>
        </p:nvSpPr>
        <p:spPr>
          <a:xfrm>
            <a:off x="659524" y="1468273"/>
            <a:ext cx="10515600" cy="4351338"/>
          </a:xfrm>
        </p:spPr>
        <p:txBody>
          <a:bodyPr>
            <a:normAutofit fontScale="47500" lnSpcReduction="20000"/>
          </a:bodyPr>
          <a:lstStyle/>
          <a:p>
            <a:pPr marL="0" indent="0">
              <a:buNone/>
            </a:pPr>
            <a:r>
              <a:rPr lang="nl-NL"/>
              <a:t>Klantbehoeften</a:t>
            </a:r>
            <a:endParaRPr lang="en-GB"/>
          </a:p>
          <a:p>
            <a:pPr lvl="0"/>
            <a:r>
              <a:rPr lang="nl-NL"/>
              <a:t>Autoriteit Financiële Markten. (2007). </a:t>
            </a:r>
            <a:r>
              <a:rPr lang="nl-NL" i="1"/>
              <a:t>Kwaliteit advies en transparantie bij hypotheken</a:t>
            </a:r>
            <a:r>
              <a:rPr lang="nl-NL"/>
              <a:t> (p. 14). AFM. </a:t>
            </a:r>
            <a:r>
              <a:rPr lang="nl-NL" u="sng">
                <a:hlinkClick r:id="rId2"/>
              </a:rPr>
              <a:t>https://www.afm.nl/~/profmedia/files/rapporten/2007/kwaliteit-advies-transparantie-hypotheken.ashx?la=nl-nl</a:t>
            </a:r>
            <a:endParaRPr lang="en-GB"/>
          </a:p>
          <a:p>
            <a:pPr lvl="0"/>
            <a:r>
              <a:rPr lang="nl-NL"/>
              <a:t>Kennisbank Sociale Innovatie. (</a:t>
            </a:r>
            <a:r>
              <a:rPr lang="nl-NL" err="1"/>
              <a:t>z.d.</a:t>
            </a:r>
            <a:r>
              <a:rPr lang="nl-NL"/>
              <a:t>). </a:t>
            </a:r>
            <a:r>
              <a:rPr lang="nl-NL" i="1"/>
              <a:t>Het nieuwe businessmodel in financieel advies: van provisie naar </a:t>
            </a:r>
            <a:r>
              <a:rPr lang="nl-NL" i="1" err="1"/>
              <a:t>waardecreatie</a:t>
            </a:r>
            <a:r>
              <a:rPr lang="nl-NL"/>
              <a:t> (par. 3). KSI. </a:t>
            </a:r>
            <a:r>
              <a:rPr lang="nl-NL" u="sng">
                <a:hlinkClick r:id="rId3"/>
              </a:rPr>
              <a:t>https://www.kennisbanksocialeinnovatie.nl/kennis/het-nieuwe-businessmodel-in-financieel-advies-van-provisie-naar-waardecreatie</a:t>
            </a:r>
            <a:endParaRPr lang="en-GB"/>
          </a:p>
          <a:p>
            <a:pPr lvl="0"/>
            <a:r>
              <a:rPr lang="nl-NL" err="1"/>
              <a:t>ClientOfficer</a:t>
            </a:r>
            <a:r>
              <a:rPr lang="nl-NL"/>
              <a:t>. (2023). </a:t>
            </a:r>
            <a:r>
              <a:rPr lang="nl-NL" i="1"/>
              <a:t>Het klantgerichte financiële advies van de toekomst</a:t>
            </a:r>
            <a:r>
              <a:rPr lang="nl-NL"/>
              <a:t> (sectie “Digitale klantbeleving”). </a:t>
            </a:r>
            <a:r>
              <a:rPr lang="en-GB" err="1"/>
              <a:t>ClientOfficer</a:t>
            </a:r>
            <a:r>
              <a:rPr lang="en-GB"/>
              <a:t>. </a:t>
            </a:r>
            <a:r>
              <a:rPr lang="en-GB" u="sng">
                <a:hlinkClick r:id="rId4"/>
              </a:rPr>
              <a:t>https://clientofficer.nl/het-klantgerichte-financiele-advies-van-de-toekomst/</a:t>
            </a:r>
            <a:endParaRPr lang="en-GB"/>
          </a:p>
          <a:p>
            <a:pPr lvl="0"/>
            <a:r>
              <a:rPr lang="nl-NL" err="1"/>
              <a:t>Adfiz</a:t>
            </a:r>
            <a:r>
              <a:rPr lang="nl-NL"/>
              <a:t>. (2024). </a:t>
            </a:r>
            <a:r>
              <a:rPr lang="nl-NL" i="1"/>
              <a:t>Advies in cijfers 2024-2025</a:t>
            </a:r>
            <a:r>
              <a:rPr lang="nl-NL"/>
              <a:t> (pp. 18, 25). </a:t>
            </a:r>
            <a:r>
              <a:rPr lang="en-GB" err="1"/>
              <a:t>Adfiz</a:t>
            </a:r>
            <a:r>
              <a:rPr lang="en-GB"/>
              <a:t>. </a:t>
            </a:r>
            <a:r>
              <a:rPr lang="en-GB" u="sng">
                <a:hlinkClick r:id="rId5"/>
              </a:rPr>
              <a:t>https://www.adfiz.nl/media/6619/advies-in-cijfers-2024-2025.pdf</a:t>
            </a:r>
            <a:endParaRPr lang="en-GB"/>
          </a:p>
          <a:p>
            <a:pPr lvl="0"/>
            <a:r>
              <a:rPr lang="nl-NL"/>
              <a:t>Autoriteit Financiële Markten. (2022). </a:t>
            </a:r>
            <a:r>
              <a:rPr lang="nl-NL" i="1"/>
              <a:t>Trends in duurzaam beleggen</a:t>
            </a:r>
            <a:r>
              <a:rPr lang="nl-NL"/>
              <a:t> (sectie “Trends in duurzaam beleggen”). AFM. </a:t>
            </a:r>
            <a:r>
              <a:rPr lang="nl-NL" u="sng">
                <a:hlinkClick r:id="rId6"/>
              </a:rPr>
              <a:t>https://www.afm.nl</a:t>
            </a:r>
            <a:endParaRPr lang="en-GB"/>
          </a:p>
          <a:p>
            <a:pPr marL="0" indent="0">
              <a:buNone/>
            </a:pPr>
            <a:endParaRPr lang="en-GB"/>
          </a:p>
          <a:p>
            <a:pPr marL="0" indent="0">
              <a:buNone/>
            </a:pPr>
            <a:r>
              <a:rPr lang="nl-NL"/>
              <a:t>Onzekerheden</a:t>
            </a:r>
            <a:endParaRPr lang="en-GB"/>
          </a:p>
          <a:p>
            <a:pPr lvl="0"/>
            <a:r>
              <a:rPr lang="nl-NL"/>
              <a:t>De Nederlandsche Bank. (2023, 17 juli). </a:t>
            </a:r>
            <a:r>
              <a:rPr lang="nl-NL" i="1"/>
              <a:t>Gevolgen inflatie en hoge rente merkbaar tot in haarvaten samenleving</a:t>
            </a:r>
            <a:r>
              <a:rPr lang="nl-NL"/>
              <a:t> (par. 2). DNB. </a:t>
            </a:r>
            <a:r>
              <a:rPr lang="nl-NL" u="sng">
                <a:hlinkClick r:id="rId7"/>
              </a:rPr>
              <a:t>https://www.dnb.nl/algemeen-nieuws/achtergrond-2023/gevolgen-inflatie-en-hoge-rente-merkbaar-tot-in-haarvaten-samenleving/</a:t>
            </a:r>
            <a:endParaRPr lang="en-GB"/>
          </a:p>
          <a:p>
            <a:pPr lvl="0"/>
            <a:r>
              <a:rPr lang="nl-NL"/>
              <a:t>Centraal Bureau voor de Statistiek. (2023). </a:t>
            </a:r>
            <a:r>
              <a:rPr lang="nl-NL" i="1"/>
              <a:t>Financieringsmonitor 2023</a:t>
            </a:r>
            <a:r>
              <a:rPr lang="nl-NL"/>
              <a:t> (p. 42). CBS. </a:t>
            </a:r>
            <a:r>
              <a:rPr lang="nl-NL" u="sng">
                <a:hlinkClick r:id="rId8"/>
              </a:rPr>
              <a:t>https://www.cbs.nl/nl-nl/longread/aanvullende-statistische-diensten/2024/financieringsmonitor-2023</a:t>
            </a:r>
            <a:endParaRPr lang="en-GB"/>
          </a:p>
          <a:p>
            <a:pPr lvl="0"/>
            <a:r>
              <a:rPr lang="nl-NL"/>
              <a:t>Eerste Kamer. (2025). </a:t>
            </a:r>
            <a:r>
              <a:rPr lang="nl-NL" i="1" err="1"/>
              <a:t>Dialogic</a:t>
            </a:r>
            <a:r>
              <a:rPr lang="nl-NL" i="1"/>
              <a:t>-onderzoek stimulering risicodragend kapitaal</a:t>
            </a:r>
            <a:r>
              <a:rPr lang="nl-NL"/>
              <a:t> (p. 7). Eerste Kamer der Staten-Generaal. </a:t>
            </a:r>
            <a:r>
              <a:rPr lang="nl-NL" u="sng">
                <a:hlinkClick r:id="rId9"/>
              </a:rPr>
              <a:t>https://www.eerstekamer.nl/overig/20250408/dialogic_onderzoek_stimulering/document</a:t>
            </a:r>
            <a:endParaRPr lang="en-GB"/>
          </a:p>
          <a:p>
            <a:pPr lvl="0"/>
            <a:r>
              <a:rPr lang="nl-NL"/>
              <a:t>Eerste Kamer. (2024). </a:t>
            </a:r>
            <a:r>
              <a:rPr lang="nl-NL" i="1"/>
              <a:t>Europese vergrijzing in het vizier</a:t>
            </a:r>
            <a:r>
              <a:rPr lang="nl-NL"/>
              <a:t> (p. 11). Eerste Kamer der Staten-Generaal. </a:t>
            </a:r>
            <a:r>
              <a:rPr lang="nl-NL" u="sng">
                <a:hlinkClick r:id="rId10"/>
              </a:rPr>
              <a:t>https://www.eerstekamer.nl/overig/20241202/europese_vergrijzing_in_het_vizier/document3</a:t>
            </a:r>
            <a:endParaRPr lang="en-GB"/>
          </a:p>
          <a:p>
            <a:endParaRPr lang="nl-NL"/>
          </a:p>
        </p:txBody>
      </p:sp>
    </p:spTree>
    <p:extLst>
      <p:ext uri="{BB962C8B-B14F-4D97-AF65-F5344CB8AC3E}">
        <p14:creationId xmlns:p14="http://schemas.microsoft.com/office/powerpoint/2010/main" val="22715011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F6AC2461-741F-02E4-AA94-F579858E1D60}"/>
              </a:ext>
            </a:extLst>
          </p:cNvPr>
          <p:cNvSpPr>
            <a:spLocks noGrp="1"/>
          </p:cNvSpPr>
          <p:nvPr>
            <p:ph type="title"/>
          </p:nvPr>
        </p:nvSpPr>
        <p:spPr>
          <a:xfrm>
            <a:off x="635000" y="640823"/>
            <a:ext cx="3418659" cy="5583148"/>
          </a:xfrm>
        </p:spPr>
        <p:txBody>
          <a:bodyPr anchor="ctr">
            <a:normAutofit/>
          </a:bodyPr>
          <a:lstStyle/>
          <a:p>
            <a:r>
              <a:rPr lang="nl-NL" sz="4200">
                <a:ea typeface="Calibri Light"/>
                <a:cs typeface="Calibri Light"/>
              </a:rPr>
              <a:t>Demografische Trends</a:t>
            </a:r>
            <a:endParaRPr lang="nl-NL" sz="4200"/>
          </a:p>
        </p:txBody>
      </p:sp>
      <p:sp>
        <p:nvSpPr>
          <p:cNvPr id="11"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627450" y="3462719"/>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Tijdelijke aanduiding voor inhoud 2">
            <a:extLst>
              <a:ext uri="{FF2B5EF4-FFF2-40B4-BE49-F238E27FC236}">
                <a16:creationId xmlns:a16="http://schemas.microsoft.com/office/drawing/2014/main" id="{C1B34D4B-1574-3315-0609-6E42B97E740B}"/>
              </a:ext>
            </a:extLst>
          </p:cNvPr>
          <p:cNvGraphicFramePr>
            <a:graphicFrameLocks noGrp="1"/>
          </p:cNvGraphicFramePr>
          <p:nvPr>
            <p:ph idx="1"/>
            <p:extLst>
              <p:ext uri="{D42A27DB-BD31-4B8C-83A1-F6EECF244321}">
                <p14:modId xmlns:p14="http://schemas.microsoft.com/office/powerpoint/2010/main" val="3923344590"/>
              </p:ext>
            </p:extLst>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747970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709F1D5-B0F1-4714-A239-E5B61C1619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228FB460-D3FF-4440-A020-05982A09E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40546" y="1011045"/>
            <a:ext cx="4369859" cy="4369859"/>
          </a:xfrm>
          <a:prstGeom prst="roundRect">
            <a:avLst>
              <a:gd name="adj" fmla="val 275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429F7412-DFCA-F32C-A917-96FC0B5F93E1}"/>
              </a:ext>
            </a:extLst>
          </p:cNvPr>
          <p:cNvSpPr>
            <a:spLocks noGrp="1"/>
          </p:cNvSpPr>
          <p:nvPr>
            <p:ph type="title"/>
          </p:nvPr>
        </p:nvSpPr>
        <p:spPr>
          <a:xfrm>
            <a:off x="956826" y="1112969"/>
            <a:ext cx="3937298" cy="4166010"/>
          </a:xfrm>
        </p:spPr>
        <p:txBody>
          <a:bodyPr>
            <a:normAutofit/>
          </a:bodyPr>
          <a:lstStyle/>
          <a:p>
            <a:r>
              <a:rPr lang="nl-NL">
                <a:solidFill>
                  <a:srgbClr val="FFFFFF"/>
                </a:solidFill>
              </a:rPr>
              <a:t>Demografische Trends</a:t>
            </a:r>
          </a:p>
        </p:txBody>
      </p:sp>
      <p:sp>
        <p:nvSpPr>
          <p:cNvPr id="12" name="Freeform: Shape 11">
            <a:extLst>
              <a:ext uri="{FF2B5EF4-FFF2-40B4-BE49-F238E27FC236}">
                <a16:creationId xmlns:a16="http://schemas.microsoft.com/office/drawing/2014/main" id="{14847E93-7DC1-4D4B-8829-B19AA7137C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30529" y="0"/>
            <a:ext cx="11551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5566D6E1-03A1-4D73-A4E0-35D74D568A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961511" y="-1"/>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9F835A99-04AC-494A-A572-AFE8413CC9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936831"/>
            <a:ext cx="159741"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4"/>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Tijdelijke aanduiding voor inhoud 2">
            <a:extLst>
              <a:ext uri="{FF2B5EF4-FFF2-40B4-BE49-F238E27FC236}">
                <a16:creationId xmlns:a16="http://schemas.microsoft.com/office/drawing/2014/main" id="{98A481A9-C167-D371-B793-62B06FB6658D}"/>
              </a:ext>
            </a:extLst>
          </p:cNvPr>
          <p:cNvSpPr>
            <a:spLocks noGrp="1"/>
          </p:cNvSpPr>
          <p:nvPr>
            <p:ph idx="1"/>
          </p:nvPr>
        </p:nvSpPr>
        <p:spPr>
          <a:xfrm>
            <a:off x="6096000" y="820880"/>
            <a:ext cx="5257799" cy="4889350"/>
          </a:xfrm>
        </p:spPr>
        <p:txBody>
          <a:bodyPr anchor="t">
            <a:normAutofit/>
          </a:bodyPr>
          <a:lstStyle/>
          <a:p>
            <a:r>
              <a:rPr lang="nl-NL" sz="2000" b="1">
                <a:ea typeface="+mn-lt"/>
                <a:cs typeface="+mn-lt"/>
              </a:rPr>
              <a:t>Afname van het aantal starters</a:t>
            </a:r>
            <a:br>
              <a:rPr lang="nl-NL" sz="2000">
                <a:ea typeface="+mn-lt"/>
                <a:cs typeface="+mn-lt"/>
              </a:rPr>
            </a:br>
            <a:r>
              <a:rPr lang="nl-NL" sz="2000">
                <a:ea typeface="+mn-lt"/>
                <a:cs typeface="+mn-lt"/>
              </a:rPr>
              <a:t> In 2024 daalde het aantal starters in Nederland met 8% ten opzichte van 2023, tot ruim 253.000 vestigingen (KVK, 2024). Starters vormen normaal gesproken een belangrijke doelgroep voor financieel advies, bijvoorbeeld op het gebied van bedrijfsvormen, financiering, verzekeringen en pensioenopbouw. Door de daling van het aantal starters wordt deze markt iets kleiner, waardoor FAON minder directe instroom van nieuwe ondernemers heeft.</a:t>
            </a:r>
            <a:endParaRPr lang="nl-NL" sz="2000"/>
          </a:p>
          <a:p>
            <a:endParaRPr lang="nl-NL" sz="2000"/>
          </a:p>
        </p:txBody>
      </p:sp>
      <p:sp>
        <p:nvSpPr>
          <p:cNvPr id="18" name="Freeform: Shape 17">
            <a:extLst>
              <a:ext uri="{FF2B5EF4-FFF2-40B4-BE49-F238E27FC236}">
                <a16:creationId xmlns:a16="http://schemas.microsoft.com/office/drawing/2014/main" id="{7B786209-1B0B-4CA9-9BDD-F7327066A8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835649"/>
            <a:ext cx="1548180"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2D2964BB-484D-45AE-AD66-D407D06296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418308" y="5717905"/>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id="{6691AC69-A76E-4DAB-B565-468B6B87AC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132972" y="6258755"/>
            <a:ext cx="1565940"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11984471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C2EB75D-1B4B-0F2F-E6E6-C204B73E747B}"/>
              </a:ext>
            </a:extLst>
          </p:cNvPr>
          <p:cNvSpPr>
            <a:spLocks noGrp="1"/>
          </p:cNvSpPr>
          <p:nvPr>
            <p:ph type="title"/>
          </p:nvPr>
        </p:nvSpPr>
        <p:spPr>
          <a:xfrm>
            <a:off x="686834" y="1153572"/>
            <a:ext cx="3200400" cy="4461163"/>
          </a:xfrm>
        </p:spPr>
        <p:txBody>
          <a:bodyPr>
            <a:normAutofit/>
          </a:bodyPr>
          <a:lstStyle/>
          <a:p>
            <a:r>
              <a:rPr lang="en-US">
                <a:solidFill>
                  <a:srgbClr val="FFFFFF"/>
                </a:solidFill>
                <a:ea typeface="Calibri Light"/>
                <a:cs typeface="Calibri Light"/>
              </a:rPr>
              <a:t>Economie</a:t>
            </a:r>
            <a:endParaRPr lang="en-US">
              <a:solidFill>
                <a:srgbClr val="FFFFFF"/>
              </a:solidFill>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DA6DF8EC-C214-B1F6-96D8-8C91938DE183}"/>
              </a:ext>
            </a:extLst>
          </p:cNvPr>
          <p:cNvSpPr>
            <a:spLocks noGrp="1"/>
          </p:cNvSpPr>
          <p:nvPr>
            <p:ph idx="1"/>
          </p:nvPr>
        </p:nvSpPr>
        <p:spPr>
          <a:xfrm>
            <a:off x="4447308" y="591344"/>
            <a:ext cx="6906491" cy="5585619"/>
          </a:xfrm>
        </p:spPr>
        <p:txBody>
          <a:bodyPr vert="horz" lIns="91440" tIns="45720" rIns="91440" bIns="45720" rtlCol="0" anchor="ctr">
            <a:normAutofit/>
          </a:bodyPr>
          <a:lstStyle/>
          <a:p>
            <a:pPr>
              <a:buFont typeface="Calibri" panose="020B0604020202020204" pitchFamily="34" charset="0"/>
              <a:buChar char="-"/>
            </a:pPr>
            <a:r>
              <a:rPr lang="nl-NL" sz="1500" b="1">
                <a:ea typeface="+mn-lt"/>
                <a:cs typeface="+mn-lt"/>
              </a:rPr>
              <a:t>Matige economische groei en toegenomen voorzichtigheid bij klanten</a:t>
            </a:r>
          </a:p>
          <a:p>
            <a:pPr marL="0" indent="0">
              <a:buNone/>
            </a:pPr>
            <a:r>
              <a:rPr lang="nl-NL" sz="1500">
                <a:ea typeface="+mn-lt"/>
                <a:cs typeface="+mn-lt"/>
              </a:rPr>
              <a:t>De Nederlandse economie groeit in 2025 met slechts 1,1% door aanhoudende onzekerheden zoals geopolitieke spanningen, hoge rentes en inflatie. Deze economische omstandigheden zorgen ervoor dat zowel consumenten als ondernemers terughoudender worden met financiële keuzes bij beleggen of het afsluiten van een hypotheek. </a:t>
            </a:r>
            <a:r>
              <a:rPr lang="nl-NL" sz="1500">
                <a:latin typeface="Times New Roman"/>
                <a:ea typeface="+mn-lt"/>
                <a:cs typeface="Times New Roman"/>
              </a:rPr>
              <a:t>(</a:t>
            </a:r>
            <a:r>
              <a:rPr lang="nl-NL" sz="1500" i="1">
                <a:latin typeface="Times New Roman"/>
                <a:ea typeface="+mn-lt"/>
                <a:cs typeface="Times New Roman"/>
              </a:rPr>
              <a:t>Onzekerheid en Handelsspanningen Remmen de Economische Groei</a:t>
            </a:r>
            <a:r>
              <a:rPr lang="nl-NL" sz="1500">
                <a:latin typeface="Times New Roman"/>
                <a:ea typeface="+mn-lt"/>
                <a:cs typeface="Times New Roman"/>
              </a:rPr>
              <a:t>, </a:t>
            </a:r>
            <a:r>
              <a:rPr lang="nl-NL" sz="1500" err="1">
                <a:latin typeface="Times New Roman"/>
                <a:ea typeface="+mn-lt"/>
                <a:cs typeface="Times New Roman"/>
              </a:rPr>
              <a:t>z.d.</a:t>
            </a:r>
            <a:r>
              <a:rPr lang="nl-NL" sz="1500">
                <a:latin typeface="Times New Roman"/>
                <a:ea typeface="+mn-lt"/>
                <a:cs typeface="Times New Roman"/>
              </a:rPr>
              <a:t>)</a:t>
            </a:r>
            <a:br>
              <a:rPr lang="nl-NL" sz="1500">
                <a:latin typeface="Times New Roman"/>
                <a:ea typeface="+mn-lt"/>
                <a:cs typeface="Times New Roman"/>
              </a:rPr>
            </a:br>
            <a:endParaRPr lang="nl-NL" sz="1500">
              <a:latin typeface="Times New Roman"/>
              <a:ea typeface="Calibri"/>
              <a:cs typeface="Times New Roman"/>
            </a:endParaRPr>
          </a:p>
          <a:p>
            <a:pPr marL="0" indent="0">
              <a:buNone/>
            </a:pPr>
            <a:endParaRPr lang="nl-NL" sz="1500" b="1">
              <a:latin typeface="Calibri" panose="020F0502020204030204"/>
              <a:ea typeface="Calibri"/>
              <a:cs typeface="Calibri"/>
            </a:endParaRPr>
          </a:p>
          <a:p>
            <a:pPr marL="285750" indent="-285750">
              <a:buFont typeface="Calibri" panose="020B0604020202020204" pitchFamily="34" charset="0"/>
              <a:buChar char="-"/>
            </a:pPr>
            <a:r>
              <a:rPr lang="nl-NL" sz="1500" b="1">
                <a:ea typeface="+mn-lt"/>
                <a:cs typeface="+mn-lt"/>
              </a:rPr>
              <a:t>Hoge hypotheekrentes en inflatie drukken betaalbaarheid woningen</a:t>
            </a:r>
            <a:endParaRPr lang="nl-NL" sz="1500" b="1">
              <a:ea typeface="Calibri"/>
              <a:cs typeface="Calibri"/>
            </a:endParaRPr>
          </a:p>
          <a:p>
            <a:pPr marL="0" indent="0">
              <a:buNone/>
            </a:pPr>
            <a:r>
              <a:rPr lang="nl-NL" sz="1500">
                <a:ea typeface="+mn-lt"/>
                <a:cs typeface="+mn-lt"/>
              </a:rPr>
              <a:t>De hypotheekrente blijft in 2025 relatief hoog (4,3% – 4,8%), terwijl de inflatie boven de 3% ligt. Dit heeft direct invloed op de maandlasten en verlaagt de maximale leencapaciteit van klanten. Voor FAON betekent dit dat hypotheekadvies meer maatwerk vereist. Klanten zoeken naar stabiliteit en willen weten wat ze zich écht kunnen veroorloven. Er ontstaat een grotere behoefte aan vergelijking van renteopties, rentemiddeling, én het afwegen van kopen versus huren. </a:t>
            </a:r>
            <a:r>
              <a:rPr lang="nl-NL" sz="1500">
                <a:latin typeface="Times New Roman"/>
                <a:ea typeface="+mn-lt"/>
                <a:cs typeface="Times New Roman"/>
              </a:rPr>
              <a:t>(</a:t>
            </a:r>
            <a:r>
              <a:rPr lang="nl-NL" sz="1500" i="1">
                <a:latin typeface="Times New Roman"/>
                <a:ea typeface="+mn-lt"/>
                <a:cs typeface="Times New Roman"/>
              </a:rPr>
              <a:t>Verduurzaming in het Hypotheekadviesgesprek?</a:t>
            </a:r>
            <a:r>
              <a:rPr lang="nl-NL" sz="1500">
                <a:latin typeface="Times New Roman"/>
                <a:ea typeface="+mn-lt"/>
                <a:cs typeface="Times New Roman"/>
              </a:rPr>
              <a:t>, </a:t>
            </a:r>
            <a:r>
              <a:rPr lang="nl-NL" sz="1500" err="1">
                <a:latin typeface="Times New Roman"/>
                <a:ea typeface="+mn-lt"/>
                <a:cs typeface="Times New Roman"/>
              </a:rPr>
              <a:t>z.d.</a:t>
            </a:r>
            <a:r>
              <a:rPr lang="nl-NL" sz="1500">
                <a:latin typeface="Times New Roman"/>
                <a:ea typeface="+mn-lt"/>
                <a:cs typeface="Times New Roman"/>
              </a:rPr>
              <a:t>)</a:t>
            </a:r>
            <a:br>
              <a:rPr lang="nl-NL" sz="1500">
                <a:latin typeface="Times New Roman"/>
                <a:ea typeface="+mn-lt"/>
                <a:cs typeface="Times New Roman"/>
              </a:rPr>
            </a:br>
            <a:endParaRPr lang="nl-NL" sz="1500">
              <a:latin typeface="Times New Roman"/>
              <a:ea typeface="+mn-lt"/>
              <a:cs typeface="Times New Roman"/>
            </a:endParaRPr>
          </a:p>
          <a:p>
            <a:pPr marL="0" indent="0">
              <a:buNone/>
            </a:pPr>
            <a:endParaRPr lang="nl-NL" sz="1500">
              <a:ea typeface="Calibri"/>
              <a:cs typeface="Calibri"/>
            </a:endParaRPr>
          </a:p>
          <a:p>
            <a:pPr>
              <a:buFont typeface="Calibri" panose="020B0604020202020204" pitchFamily="34" charset="0"/>
              <a:buChar char="-"/>
            </a:pPr>
            <a:endParaRPr lang="nl-NL" sz="1500">
              <a:ea typeface="Calibri"/>
              <a:cs typeface="Calibri"/>
            </a:endParaRPr>
          </a:p>
          <a:p>
            <a:pPr>
              <a:buFont typeface="Calibri" panose="020B0604020202020204" pitchFamily="34" charset="0"/>
              <a:buChar char="-"/>
            </a:pPr>
            <a:endParaRPr lang="en-US" sz="1500">
              <a:ea typeface="Calibri"/>
              <a:cs typeface="Calibri"/>
            </a:endParaRPr>
          </a:p>
          <a:p>
            <a:pPr>
              <a:buFont typeface="Calibri" panose="020B0604020202020204" pitchFamily="34" charset="0"/>
              <a:buChar char="-"/>
            </a:pPr>
            <a:endParaRPr lang="en-US" sz="1500">
              <a:ea typeface="Calibri"/>
              <a:cs typeface="Calibri"/>
            </a:endParaRPr>
          </a:p>
        </p:txBody>
      </p:sp>
    </p:spTree>
    <p:extLst>
      <p:ext uri="{BB962C8B-B14F-4D97-AF65-F5344CB8AC3E}">
        <p14:creationId xmlns:p14="http://schemas.microsoft.com/office/powerpoint/2010/main" val="27927810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6556A9F-E143-1B60-90C4-F57534098015}"/>
              </a:ext>
            </a:extLst>
          </p:cNvPr>
          <p:cNvSpPr>
            <a:spLocks noGrp="1"/>
          </p:cNvSpPr>
          <p:nvPr>
            <p:ph type="title"/>
          </p:nvPr>
        </p:nvSpPr>
        <p:spPr>
          <a:xfrm>
            <a:off x="630936" y="640080"/>
            <a:ext cx="4818888" cy="1481328"/>
          </a:xfrm>
        </p:spPr>
        <p:txBody>
          <a:bodyPr anchor="b">
            <a:normAutofit/>
          </a:bodyPr>
          <a:lstStyle/>
          <a:p>
            <a:r>
              <a:rPr lang="en-US" sz="5400">
                <a:ea typeface="Calibri Light"/>
                <a:cs typeface="Calibri Light"/>
              </a:rPr>
              <a:t>Milieu</a:t>
            </a:r>
            <a:endParaRPr lang="en-US" sz="5400"/>
          </a:p>
        </p:txBody>
      </p:sp>
      <p:sp>
        <p:nvSpPr>
          <p:cNvPr id="14" name="sketch line">
            <a:extLst>
              <a:ext uri="{FF2B5EF4-FFF2-40B4-BE49-F238E27FC236}">
                <a16:creationId xmlns:a16="http://schemas.microsoft.com/office/drawing/2014/main" id="{71877DBC-BB60-40F0-AC93-2ACDBAAE60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085D1517-6B4B-59D7-A649-A080ECA71E3B}"/>
              </a:ext>
            </a:extLst>
          </p:cNvPr>
          <p:cNvSpPr>
            <a:spLocks noGrp="1"/>
          </p:cNvSpPr>
          <p:nvPr>
            <p:ph idx="1"/>
          </p:nvPr>
        </p:nvSpPr>
        <p:spPr>
          <a:xfrm>
            <a:off x="630936" y="2660904"/>
            <a:ext cx="4818888" cy="3547872"/>
          </a:xfrm>
        </p:spPr>
        <p:txBody>
          <a:bodyPr vert="horz" lIns="91440" tIns="45720" rIns="91440" bIns="45720" rtlCol="0" anchor="t">
            <a:normAutofit/>
          </a:bodyPr>
          <a:lstStyle/>
          <a:p>
            <a:pPr marL="0" indent="0">
              <a:buNone/>
            </a:pPr>
            <a:r>
              <a:rPr lang="nl-NL" sz="1200" b="1">
                <a:ea typeface="+mn-lt"/>
                <a:cs typeface="+mn-lt"/>
              </a:rPr>
              <a:t>Minder mensen verduurzamen hun woning via de hypotheek</a:t>
            </a:r>
            <a:endParaRPr lang="nl-NL" sz="1200" b="1"/>
          </a:p>
          <a:p>
            <a:pPr marL="0" indent="0">
              <a:buNone/>
            </a:pPr>
            <a:r>
              <a:rPr lang="nl-NL" sz="1200">
                <a:ea typeface="+mn-lt"/>
                <a:cs typeface="+mn-lt"/>
              </a:rPr>
              <a:t>Het aantal hypotheken met een verduurzamingscomponent is sinds 2021 sterk gedaald: van 31.800 in 2021 naar slechts 18.500 in 2024. Veel huiseigenaren zijn huiverig om extra te lenen voor verduurzaming, ondanks de beschikbaarheid van subsidies en extra leenruimte via bijvoorbeeld NHG. Voor FAON ligt hier een kans: door klanten goed te informeren over de voordelen van verduurzaming én hoe ze dit financieel kunnen aanpakken, kan FAON zich onderscheiden als adviseur die meedenkt op de lange termijn. </a:t>
            </a:r>
            <a:r>
              <a:rPr lang="nl-NL" sz="1200" i="1">
                <a:latin typeface="Times New Roman"/>
                <a:ea typeface="+mn-lt"/>
                <a:cs typeface="Times New Roman"/>
              </a:rPr>
              <a:t>Onzekerheid en hogere hypotheekrente blokkeren verduurzaming</a:t>
            </a:r>
            <a:r>
              <a:rPr lang="nl-NL" sz="1200">
                <a:latin typeface="Times New Roman"/>
                <a:ea typeface="+mn-lt"/>
                <a:cs typeface="Times New Roman"/>
              </a:rPr>
              <a:t>. (z.d.). </a:t>
            </a:r>
          </a:p>
          <a:p>
            <a:pPr marL="0" indent="0">
              <a:buNone/>
            </a:pPr>
            <a:endParaRPr lang="nl-NL" sz="1200" b="1">
              <a:latin typeface="Calibri" panose="020F0502020204030204"/>
              <a:ea typeface="Calibri"/>
              <a:cs typeface="Calibri" panose="020F0502020204030204"/>
            </a:endParaRPr>
          </a:p>
          <a:p>
            <a:pPr marL="0" indent="0">
              <a:buNone/>
            </a:pPr>
            <a:r>
              <a:rPr lang="nl-NL" sz="1200" b="1">
                <a:ea typeface="+mn-lt"/>
                <a:cs typeface="+mn-lt"/>
              </a:rPr>
              <a:t>Klimaatverandering beïnvloedt woningwaarde </a:t>
            </a:r>
          </a:p>
          <a:p>
            <a:pPr marL="0" indent="0">
              <a:buNone/>
            </a:pPr>
            <a:r>
              <a:rPr lang="nl-NL" sz="1200">
                <a:ea typeface="+mn-lt"/>
                <a:cs typeface="+mn-lt"/>
              </a:rPr>
              <a:t>De impact van klimaatverandering op vastgoed neemt toe. Woningen met een laag energielabel verliezen sneller waarde, terwijl overstromingsrisico’s en fysieke schade door extreem weer steeds belangrijker worden in de waardering van vastgoed. </a:t>
            </a:r>
            <a:r>
              <a:rPr lang="nl-NL" sz="1200">
                <a:latin typeface="Times New Roman"/>
                <a:ea typeface="+mn-lt"/>
                <a:cs typeface="Times New Roman"/>
              </a:rPr>
              <a:t>(</a:t>
            </a:r>
            <a:r>
              <a:rPr lang="nl-NL" sz="1200" i="1">
                <a:latin typeface="Times New Roman"/>
                <a:ea typeface="+mn-lt"/>
                <a:cs typeface="Times New Roman"/>
              </a:rPr>
              <a:t>Risico’s van Klimaatverandering</a:t>
            </a:r>
            <a:r>
              <a:rPr lang="nl-NL" sz="1200">
                <a:latin typeface="Times New Roman"/>
                <a:ea typeface="+mn-lt"/>
                <a:cs typeface="Times New Roman"/>
              </a:rPr>
              <a:t>, z.d.)</a:t>
            </a:r>
            <a:r>
              <a:rPr lang="nl-NL" sz="1200">
                <a:latin typeface="Aptos"/>
                <a:ea typeface="+mn-lt"/>
                <a:cs typeface="+mn-lt"/>
              </a:rPr>
              <a:t> </a:t>
            </a:r>
            <a:r>
              <a:rPr lang="nl-NL" sz="1200" i="1">
                <a:latin typeface="Times New Roman"/>
                <a:ea typeface="+mn-lt"/>
                <a:cs typeface="Times New Roman"/>
              </a:rPr>
              <a:t>Risico’s van klimaatverandering</a:t>
            </a:r>
            <a:r>
              <a:rPr lang="nl-NL" sz="1200">
                <a:latin typeface="Times New Roman"/>
                <a:ea typeface="+mn-lt"/>
                <a:cs typeface="Times New Roman"/>
              </a:rPr>
              <a:t>. (z.d.). </a:t>
            </a:r>
            <a:endParaRPr lang="nl-NL" sz="1200">
              <a:ea typeface="+mn-lt"/>
              <a:cs typeface="+mn-lt"/>
            </a:endParaRPr>
          </a:p>
          <a:p>
            <a:pPr marL="0" indent="0">
              <a:buNone/>
            </a:pPr>
            <a:endParaRPr lang="nl-NL" sz="1200">
              <a:latin typeface="Times New Roman"/>
              <a:ea typeface="Calibri"/>
              <a:cs typeface="Times New Roman"/>
            </a:endParaRPr>
          </a:p>
          <a:p>
            <a:pPr marL="0" indent="0">
              <a:buNone/>
            </a:pPr>
            <a:endParaRPr lang="en-US" sz="1200">
              <a:ea typeface="Calibri"/>
              <a:cs typeface="Calibri"/>
            </a:endParaRPr>
          </a:p>
        </p:txBody>
      </p:sp>
      <p:pic>
        <p:nvPicPr>
          <p:cNvPr id="4" name="Picture 3">
            <a:extLst>
              <a:ext uri="{FF2B5EF4-FFF2-40B4-BE49-F238E27FC236}">
                <a16:creationId xmlns:a16="http://schemas.microsoft.com/office/drawing/2014/main" id="{8245B422-2C38-5FBC-57B7-15864F643A74}"/>
              </a:ext>
            </a:extLst>
          </p:cNvPr>
          <p:cNvPicPr>
            <a:picLocks noChangeAspect="1"/>
          </p:cNvPicPr>
          <p:nvPr/>
        </p:nvPicPr>
        <p:blipFill>
          <a:blip r:embed="rId2"/>
          <a:stretch>
            <a:fillRect/>
          </a:stretch>
        </p:blipFill>
        <p:spPr>
          <a:xfrm>
            <a:off x="6099048" y="1825428"/>
            <a:ext cx="5458968" cy="3207143"/>
          </a:xfrm>
          <a:prstGeom prst="rect">
            <a:avLst/>
          </a:prstGeom>
        </p:spPr>
      </p:pic>
    </p:spTree>
    <p:extLst>
      <p:ext uri="{BB962C8B-B14F-4D97-AF65-F5344CB8AC3E}">
        <p14:creationId xmlns:p14="http://schemas.microsoft.com/office/powerpoint/2010/main" val="331195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7" name="Rectangle 9">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9B0E6A2A-A862-7537-4770-54E785D9643E}"/>
              </a:ext>
            </a:extLst>
          </p:cNvPr>
          <p:cNvSpPr>
            <a:spLocks noGrp="1"/>
          </p:cNvSpPr>
          <p:nvPr>
            <p:ph type="title"/>
          </p:nvPr>
        </p:nvSpPr>
        <p:spPr>
          <a:xfrm>
            <a:off x="572493" y="238539"/>
            <a:ext cx="11018520" cy="1434415"/>
          </a:xfrm>
        </p:spPr>
        <p:txBody>
          <a:bodyPr anchor="b">
            <a:normAutofit/>
          </a:bodyPr>
          <a:lstStyle/>
          <a:p>
            <a:r>
              <a:rPr lang="nl-NL" sz="5400"/>
              <a:t>Concurrentie Hypotheken</a:t>
            </a:r>
          </a:p>
        </p:txBody>
      </p:sp>
      <p:sp>
        <p:nvSpPr>
          <p:cNvPr id="48"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jdelijke aanduiding voor inhoud 2">
            <a:extLst>
              <a:ext uri="{FF2B5EF4-FFF2-40B4-BE49-F238E27FC236}">
                <a16:creationId xmlns:a16="http://schemas.microsoft.com/office/drawing/2014/main" id="{BB7816FD-569B-FEAD-E394-46F40A944A03}"/>
              </a:ext>
            </a:extLst>
          </p:cNvPr>
          <p:cNvSpPr>
            <a:spLocks noGrp="1"/>
          </p:cNvSpPr>
          <p:nvPr>
            <p:ph idx="1"/>
          </p:nvPr>
        </p:nvSpPr>
        <p:spPr>
          <a:xfrm>
            <a:off x="572493" y="2071316"/>
            <a:ext cx="5828307" cy="4119172"/>
          </a:xfrm>
        </p:spPr>
        <p:txBody>
          <a:bodyPr anchor="t">
            <a:normAutofit/>
          </a:bodyPr>
          <a:lstStyle/>
          <a:p>
            <a:pPr marL="0" indent="0">
              <a:buNone/>
            </a:pPr>
            <a:r>
              <a:rPr lang="nl-NL" sz="1500" b="1"/>
              <a:t>Traditionele banken:</a:t>
            </a:r>
            <a:r>
              <a:rPr lang="nl-NL" sz="1500"/>
              <a:t> ING, Rabobank, ABN AMRO</a:t>
            </a:r>
          </a:p>
          <a:p>
            <a:pPr>
              <a:buFont typeface="Arial" panose="020B0604020202020204" pitchFamily="34" charset="0"/>
              <a:buChar char="•"/>
            </a:pPr>
            <a:r>
              <a:rPr lang="nl-NL" sz="1500"/>
              <a:t>Sterke naam &amp; breed aanbod </a:t>
            </a:r>
          </a:p>
          <a:p>
            <a:pPr>
              <a:buFont typeface="Arial" panose="020B0604020202020204" pitchFamily="34" charset="0"/>
              <a:buChar char="•"/>
            </a:pPr>
            <a:r>
              <a:rPr lang="nl-NL" sz="1500"/>
              <a:t>Minder persoonlijk advies, productgericht </a:t>
            </a:r>
            <a:r>
              <a:rPr lang="nl-NL" sz="1500" b="0" i="0" u="none" strike="noStrike">
                <a:solidFill>
                  <a:srgbClr val="000000"/>
                </a:solidFill>
                <a:effectLst/>
                <a:cs typeface="Arial" panose="020B0604020202020204" pitchFamily="34" charset="0"/>
              </a:rPr>
              <a:t>(</a:t>
            </a:r>
            <a:r>
              <a:rPr lang="nl-NL" sz="1500" b="0" i="0" u="none" strike="noStrike" err="1">
                <a:solidFill>
                  <a:srgbClr val="000000"/>
                </a:solidFill>
                <a:effectLst/>
                <a:cs typeface="Arial" panose="020B0604020202020204" pitchFamily="34" charset="0"/>
              </a:rPr>
              <a:t>Koendoggenaar</a:t>
            </a:r>
            <a:r>
              <a:rPr lang="nl-NL" sz="1500" b="0" i="0" u="none" strike="noStrike">
                <a:solidFill>
                  <a:srgbClr val="000000"/>
                </a:solidFill>
                <a:effectLst/>
                <a:cs typeface="Arial" panose="020B0604020202020204" pitchFamily="34" charset="0"/>
              </a:rPr>
              <a:t>, 2025)</a:t>
            </a:r>
            <a:endParaRPr lang="nl-NL" sz="1500">
              <a:cs typeface="Arial" panose="020B0604020202020204" pitchFamily="34" charset="0"/>
            </a:endParaRPr>
          </a:p>
          <a:p>
            <a:pPr marL="0" indent="0">
              <a:buNone/>
            </a:pPr>
            <a:endParaRPr lang="nl-NL" sz="1500" b="1"/>
          </a:p>
          <a:p>
            <a:pPr marL="0" indent="0">
              <a:buNone/>
            </a:pPr>
            <a:r>
              <a:rPr lang="nl-NL" sz="1500" b="1"/>
              <a:t>Online vergelijkingssites:</a:t>
            </a:r>
            <a:r>
              <a:rPr lang="nl-NL" sz="1500"/>
              <a:t> Hypotheek24, </a:t>
            </a:r>
            <a:r>
              <a:rPr lang="nl-NL" sz="1500" err="1"/>
              <a:t>Independer</a:t>
            </a:r>
            <a:r>
              <a:rPr lang="nl-NL" sz="1500"/>
              <a:t>, </a:t>
            </a:r>
            <a:r>
              <a:rPr lang="nl-NL" sz="1500" err="1"/>
              <a:t>IkbenFrits</a:t>
            </a:r>
            <a:endParaRPr lang="nl-NL" sz="1500"/>
          </a:p>
          <a:p>
            <a:pPr>
              <a:buFont typeface="Arial" panose="020B0604020202020204" pitchFamily="34" charset="0"/>
              <a:buChar char="•"/>
            </a:pPr>
            <a:r>
              <a:rPr lang="nl-NL" sz="1500"/>
              <a:t>Snel, transparant, lage instapdrempel</a:t>
            </a:r>
          </a:p>
          <a:p>
            <a:pPr>
              <a:buFont typeface="Arial" panose="020B0604020202020204" pitchFamily="34" charset="0"/>
              <a:buChar char="•"/>
            </a:pPr>
            <a:r>
              <a:rPr lang="nl-NL" sz="1500"/>
              <a:t>Consumenten letten op prijs en gebruiksgemak (</a:t>
            </a:r>
            <a:r>
              <a:rPr lang="nl-NL" sz="1500" err="1"/>
              <a:t>PwC</a:t>
            </a:r>
            <a:r>
              <a:rPr lang="nl-NL" sz="1500"/>
              <a:t>, 2024)</a:t>
            </a:r>
          </a:p>
          <a:p>
            <a:pPr>
              <a:buFont typeface="Arial" panose="020B0604020202020204" pitchFamily="34" charset="0"/>
              <a:buChar char="•"/>
            </a:pPr>
            <a:r>
              <a:rPr lang="nl-NL" sz="1500"/>
              <a:t>Minder persoonlijke begeleiding</a:t>
            </a:r>
          </a:p>
          <a:p>
            <a:pPr marL="0" indent="0">
              <a:buNone/>
            </a:pPr>
            <a:endParaRPr lang="nl-NL" sz="1500" b="1"/>
          </a:p>
          <a:p>
            <a:pPr marL="0" indent="0">
              <a:buNone/>
            </a:pPr>
            <a:endParaRPr lang="nl-NL" sz="1500"/>
          </a:p>
        </p:txBody>
      </p:sp>
      <p:pic>
        <p:nvPicPr>
          <p:cNvPr id="7" name="Afbeelding 6" descr="Afbeelding met tekst, schermopname, nummer, Lettertype&#10;&#10;Automatisch gegenereerde beschrijving">
            <a:extLst>
              <a:ext uri="{FF2B5EF4-FFF2-40B4-BE49-F238E27FC236}">
                <a16:creationId xmlns:a16="http://schemas.microsoft.com/office/drawing/2014/main" id="{AFF56B90-DDF6-E8C3-78CB-C0D60B1ECC26}"/>
              </a:ext>
            </a:extLst>
          </p:cNvPr>
          <p:cNvPicPr>
            <a:picLocks noChangeAspect="1"/>
          </p:cNvPicPr>
          <p:nvPr/>
        </p:nvPicPr>
        <p:blipFill>
          <a:blip r:embed="rId2"/>
          <a:stretch>
            <a:fillRect/>
          </a:stretch>
        </p:blipFill>
        <p:spPr>
          <a:xfrm>
            <a:off x="6870409" y="1911493"/>
            <a:ext cx="4257030" cy="3907536"/>
          </a:xfrm>
          <a:prstGeom prst="rect">
            <a:avLst/>
          </a:prstGeom>
        </p:spPr>
      </p:pic>
      <p:sp>
        <p:nvSpPr>
          <p:cNvPr id="8" name="Tekstvak 7">
            <a:extLst>
              <a:ext uri="{FF2B5EF4-FFF2-40B4-BE49-F238E27FC236}">
                <a16:creationId xmlns:a16="http://schemas.microsoft.com/office/drawing/2014/main" id="{49BA5B56-0CA7-75CE-8AC8-6A21CDA57A2F}"/>
              </a:ext>
            </a:extLst>
          </p:cNvPr>
          <p:cNvSpPr txBox="1"/>
          <p:nvPr/>
        </p:nvSpPr>
        <p:spPr>
          <a:xfrm>
            <a:off x="6870409" y="5673331"/>
            <a:ext cx="2969782" cy="276999"/>
          </a:xfrm>
          <a:prstGeom prst="rect">
            <a:avLst/>
          </a:prstGeom>
          <a:noFill/>
        </p:spPr>
        <p:txBody>
          <a:bodyPr wrap="square" rtlCol="0">
            <a:spAutoFit/>
          </a:bodyPr>
          <a:lstStyle/>
          <a:p>
            <a:r>
              <a:rPr lang="nl-NL" sz="1200"/>
              <a:t>Figuur 1 Bron: (</a:t>
            </a:r>
            <a:r>
              <a:rPr lang="nl-NL" sz="1200" err="1"/>
              <a:t>PwC</a:t>
            </a:r>
            <a:r>
              <a:rPr lang="nl-NL" sz="1200"/>
              <a:t>, 2024).</a:t>
            </a:r>
          </a:p>
        </p:txBody>
      </p:sp>
    </p:spTree>
    <p:extLst>
      <p:ext uri="{BB962C8B-B14F-4D97-AF65-F5344CB8AC3E}">
        <p14:creationId xmlns:p14="http://schemas.microsoft.com/office/powerpoint/2010/main" val="10127800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9">
            <a:extLst>
              <a:ext uri="{FF2B5EF4-FFF2-40B4-BE49-F238E27FC236}">
                <a16:creationId xmlns:a16="http://schemas.microsoft.com/office/drawing/2014/main" id="{0E3596DD-156A-473E-9BB3-C6A29F7574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2C46C4D6-C474-4E92-B52E-944C1118F7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5962785" cy="6858000"/>
          </a:xfrm>
          <a:custGeom>
            <a:avLst/>
            <a:gdLst>
              <a:gd name="connsiteX0" fmla="*/ 1044839 w 5962785"/>
              <a:gd name="connsiteY0" fmla="*/ 0 h 6858000"/>
              <a:gd name="connsiteX1" fmla="*/ 5962785 w 5962785"/>
              <a:gd name="connsiteY1" fmla="*/ 0 h 6858000"/>
              <a:gd name="connsiteX2" fmla="*/ 5962785 w 5962785"/>
              <a:gd name="connsiteY2" fmla="*/ 6858000 h 6858000"/>
              <a:gd name="connsiteX3" fmla="*/ 1469886 w 5962785"/>
              <a:gd name="connsiteY3" fmla="*/ 6858000 h 6858000"/>
              <a:gd name="connsiteX4" fmla="*/ 1416006 w 5962785"/>
              <a:gd name="connsiteY4" fmla="*/ 6823984 h 6858000"/>
              <a:gd name="connsiteX5" fmla="*/ 1232473 w 5962785"/>
              <a:gd name="connsiteY5" fmla="*/ 6733873 h 6858000"/>
              <a:gd name="connsiteX6" fmla="*/ 1075471 w 5962785"/>
              <a:gd name="connsiteY6" fmla="*/ 6503186 h 6858000"/>
              <a:gd name="connsiteX7" fmla="*/ 1020229 w 5962785"/>
              <a:gd name="connsiteY7" fmla="*/ 6438306 h 6858000"/>
              <a:gd name="connsiteX8" fmla="*/ 883579 w 5962785"/>
              <a:gd name="connsiteY8" fmla="*/ 6351798 h 6858000"/>
              <a:gd name="connsiteX9" fmla="*/ 645167 w 5962785"/>
              <a:gd name="connsiteY9" fmla="*/ 6167969 h 6858000"/>
              <a:gd name="connsiteX10" fmla="*/ 732391 w 5962785"/>
              <a:gd name="connsiteY10" fmla="*/ 6124716 h 6858000"/>
              <a:gd name="connsiteX11" fmla="*/ 985339 w 5962785"/>
              <a:gd name="connsiteY11" fmla="*/ 6236455 h 6858000"/>
              <a:gd name="connsiteX12" fmla="*/ 1168509 w 5962785"/>
              <a:gd name="connsiteY12" fmla="*/ 6265291 h 6858000"/>
              <a:gd name="connsiteX13" fmla="*/ 909746 w 5962785"/>
              <a:gd name="connsiteY13" fmla="*/ 6070649 h 6858000"/>
              <a:gd name="connsiteX14" fmla="*/ 659704 w 5962785"/>
              <a:gd name="connsiteY14" fmla="*/ 5818335 h 6858000"/>
              <a:gd name="connsiteX15" fmla="*/ 851597 w 5962785"/>
              <a:gd name="connsiteY15" fmla="*/ 5865193 h 6858000"/>
              <a:gd name="connsiteX16" fmla="*/ 860319 w 5962785"/>
              <a:gd name="connsiteY16" fmla="*/ 5832753 h 6858000"/>
              <a:gd name="connsiteX17" fmla="*/ 691686 w 5962785"/>
              <a:gd name="connsiteY17" fmla="*/ 5533581 h 6858000"/>
              <a:gd name="connsiteX18" fmla="*/ 610278 w 5962785"/>
              <a:gd name="connsiteY18" fmla="*/ 5411029 h 6858000"/>
              <a:gd name="connsiteX19" fmla="*/ 238123 w 5962785"/>
              <a:gd name="connsiteY19" fmla="*/ 5046976 h 6858000"/>
              <a:gd name="connsiteX20" fmla="*/ 592833 w 5962785"/>
              <a:gd name="connsiteY20" fmla="*/ 5209177 h 6858000"/>
              <a:gd name="connsiteX21" fmla="*/ 226494 w 5962785"/>
              <a:gd name="connsiteY21" fmla="*/ 4855939 h 6858000"/>
              <a:gd name="connsiteX22" fmla="*/ 49139 w 5962785"/>
              <a:gd name="connsiteY22" fmla="*/ 4726177 h 6858000"/>
              <a:gd name="connsiteX23" fmla="*/ 5527 w 5962785"/>
              <a:gd name="connsiteY23" fmla="*/ 4650483 h 6858000"/>
              <a:gd name="connsiteX24" fmla="*/ 84029 w 5962785"/>
              <a:gd name="connsiteY24" fmla="*/ 4632460 h 6858000"/>
              <a:gd name="connsiteX25" fmla="*/ 325347 w 5962785"/>
              <a:gd name="connsiteY25" fmla="*/ 4661296 h 6858000"/>
              <a:gd name="connsiteX26" fmla="*/ 25879 w 5962785"/>
              <a:gd name="connsiteY26" fmla="*/ 4423401 h 6858000"/>
              <a:gd name="connsiteX27" fmla="*/ 249753 w 5962785"/>
              <a:gd name="connsiteY27" fmla="*/ 4459446 h 6858000"/>
              <a:gd name="connsiteX28" fmla="*/ 313718 w 5962785"/>
              <a:gd name="connsiteY28" fmla="*/ 4365729 h 6858000"/>
              <a:gd name="connsiteX29" fmla="*/ 418386 w 5962785"/>
              <a:gd name="connsiteY29" fmla="*/ 4214341 h 6858000"/>
              <a:gd name="connsiteX30" fmla="*/ 491072 w 5962785"/>
              <a:gd name="connsiteY30" fmla="*/ 4131438 h 6858000"/>
              <a:gd name="connsiteX31" fmla="*/ 520147 w 5962785"/>
              <a:gd name="connsiteY31" fmla="*/ 3864706 h 6858000"/>
              <a:gd name="connsiteX32" fmla="*/ 459090 w 5962785"/>
              <a:gd name="connsiteY32" fmla="*/ 3572743 h 6858000"/>
              <a:gd name="connsiteX33" fmla="*/ 290458 w 5962785"/>
              <a:gd name="connsiteY33" fmla="*/ 3424959 h 6858000"/>
              <a:gd name="connsiteX34" fmla="*/ 339884 w 5962785"/>
              <a:gd name="connsiteY34" fmla="*/ 3259153 h 6858000"/>
              <a:gd name="connsiteX35" fmla="*/ 697501 w 5962785"/>
              <a:gd name="connsiteY35" fmla="*/ 3360078 h 6858000"/>
              <a:gd name="connsiteX36" fmla="*/ 165437 w 5962785"/>
              <a:gd name="connsiteY36" fmla="*/ 2967190 h 6858000"/>
              <a:gd name="connsiteX37" fmla="*/ 255568 w 5962785"/>
              <a:gd name="connsiteY37" fmla="*/ 2949167 h 6858000"/>
              <a:gd name="connsiteX38" fmla="*/ 578296 w 5962785"/>
              <a:gd name="connsiteY38" fmla="*/ 2725691 h 6858000"/>
              <a:gd name="connsiteX39" fmla="*/ 595740 w 5962785"/>
              <a:gd name="connsiteY39" fmla="*/ 2714876 h 6858000"/>
              <a:gd name="connsiteX40" fmla="*/ 650982 w 5962785"/>
              <a:gd name="connsiteY40" fmla="*/ 2574301 h 6858000"/>
              <a:gd name="connsiteX41" fmla="*/ 825429 w 5962785"/>
              <a:gd name="connsiteY41" fmla="*/ 2552674 h 6858000"/>
              <a:gd name="connsiteX42" fmla="*/ 970802 w 5962785"/>
              <a:gd name="connsiteY42" fmla="*/ 2585115 h 6858000"/>
              <a:gd name="connsiteX43" fmla="*/ 1127805 w 5962785"/>
              <a:gd name="connsiteY43" fmla="*/ 2545465 h 6858000"/>
              <a:gd name="connsiteX44" fmla="*/ 1267362 w 5962785"/>
              <a:gd name="connsiteY44" fmla="*/ 2563488 h 6858000"/>
              <a:gd name="connsiteX45" fmla="*/ 1386568 w 5962785"/>
              <a:gd name="connsiteY45" fmla="*/ 2538257 h 6858000"/>
              <a:gd name="connsiteX46" fmla="*/ 1270270 w 5962785"/>
              <a:gd name="connsiteY46" fmla="*/ 2419309 h 6858000"/>
              <a:gd name="connsiteX47" fmla="*/ 1107453 w 5962785"/>
              <a:gd name="connsiteY47" fmla="*/ 2419309 h 6858000"/>
              <a:gd name="connsiteX48" fmla="*/ 991154 w 5962785"/>
              <a:gd name="connsiteY48" fmla="*/ 2343615 h 6858000"/>
              <a:gd name="connsiteX49" fmla="*/ 880671 w 5962785"/>
              <a:gd name="connsiteY49" fmla="*/ 2206645 h 6858000"/>
              <a:gd name="connsiteX50" fmla="*/ 491072 w 5962785"/>
              <a:gd name="connsiteY50" fmla="*/ 1986771 h 6858000"/>
              <a:gd name="connsiteX51" fmla="*/ 421293 w 5962785"/>
              <a:gd name="connsiteY51" fmla="*/ 1903868 h 6858000"/>
              <a:gd name="connsiteX52" fmla="*/ 1531941 w 5962785"/>
              <a:gd name="connsiteY52" fmla="*/ 2224667 h 6858000"/>
              <a:gd name="connsiteX53" fmla="*/ 1188861 w 5962785"/>
              <a:gd name="connsiteY53" fmla="*/ 2091301 h 6858000"/>
              <a:gd name="connsiteX54" fmla="*/ 1421458 w 5962785"/>
              <a:gd name="connsiteY54" fmla="*/ 2116532 h 6858000"/>
              <a:gd name="connsiteX55" fmla="*/ 1549386 w 5962785"/>
              <a:gd name="connsiteY55" fmla="*/ 2026420 h 6858000"/>
              <a:gd name="connsiteX56" fmla="*/ 1549386 w 5962785"/>
              <a:gd name="connsiteY56" fmla="*/ 1997584 h 6858000"/>
              <a:gd name="connsiteX57" fmla="*/ 1453440 w 5962785"/>
              <a:gd name="connsiteY57" fmla="*/ 1914682 h 6858000"/>
              <a:gd name="connsiteX58" fmla="*/ 1398198 w 5962785"/>
              <a:gd name="connsiteY58" fmla="*/ 1860614 h 6858000"/>
              <a:gd name="connsiteX59" fmla="*/ 1247011 w 5962785"/>
              <a:gd name="connsiteY59" fmla="*/ 1665972 h 6858000"/>
              <a:gd name="connsiteX60" fmla="*/ 1354586 w 5962785"/>
              <a:gd name="connsiteY60" fmla="*/ 1644345 h 6858000"/>
              <a:gd name="connsiteX61" fmla="*/ 1395290 w 5962785"/>
              <a:gd name="connsiteY61" fmla="*/ 1604696 h 6858000"/>
              <a:gd name="connsiteX62" fmla="*/ 1366216 w 5962785"/>
              <a:gd name="connsiteY62" fmla="*/ 1547025 h 6858000"/>
              <a:gd name="connsiteX63" fmla="*/ 1031858 w 5962785"/>
              <a:gd name="connsiteY63" fmla="*/ 1370405 h 6858000"/>
              <a:gd name="connsiteX64" fmla="*/ 1005692 w 5962785"/>
              <a:gd name="connsiteY64" fmla="*/ 1233435 h 6858000"/>
              <a:gd name="connsiteX65" fmla="*/ 1069655 w 5962785"/>
              <a:gd name="connsiteY65" fmla="*/ 1211808 h 6858000"/>
              <a:gd name="connsiteX66" fmla="*/ 1142342 w 5962785"/>
              <a:gd name="connsiteY66" fmla="*/ 1222621 h 6858000"/>
              <a:gd name="connsiteX67" fmla="*/ 1084193 w 5962785"/>
              <a:gd name="connsiteY67" fmla="*/ 1114487 h 6858000"/>
              <a:gd name="connsiteX68" fmla="*/ 848689 w 5962785"/>
              <a:gd name="connsiteY68" fmla="*/ 1006353 h 6858000"/>
              <a:gd name="connsiteX69" fmla="*/ 805077 w 5962785"/>
              <a:gd name="connsiteY69" fmla="*/ 948681 h 6858000"/>
              <a:gd name="connsiteX70" fmla="*/ 863226 w 5962785"/>
              <a:gd name="connsiteY70" fmla="*/ 919844 h 6858000"/>
              <a:gd name="connsiteX71" fmla="*/ 906838 w 5962785"/>
              <a:gd name="connsiteY71" fmla="*/ 909031 h 6858000"/>
              <a:gd name="connsiteX72" fmla="*/ 5527 w 5962785"/>
              <a:gd name="connsiteY72" fmla="*/ 458471 h 6858000"/>
              <a:gd name="connsiteX73" fmla="*/ 209049 w 5962785"/>
              <a:gd name="connsiteY73" fmla="*/ 454867 h 6858000"/>
              <a:gd name="connsiteX74" fmla="*/ 409664 w 5962785"/>
              <a:gd name="connsiteY74" fmla="*/ 526956 h 6858000"/>
              <a:gd name="connsiteX75" fmla="*/ 621908 w 5962785"/>
              <a:gd name="connsiteY75" fmla="*/ 516143 h 6858000"/>
              <a:gd name="connsiteX76" fmla="*/ 822522 w 5962785"/>
              <a:gd name="connsiteY76" fmla="*/ 552188 h 6858000"/>
              <a:gd name="connsiteX77" fmla="*/ 996969 w 5962785"/>
              <a:gd name="connsiteY77" fmla="*/ 552188 h 6858000"/>
              <a:gd name="connsiteX78" fmla="*/ 834151 w 5962785"/>
              <a:gd name="connsiteY78" fmla="*/ 498120 h 6858000"/>
              <a:gd name="connsiteX79" fmla="*/ 773095 w 5962785"/>
              <a:gd name="connsiteY79" fmla="*/ 408008 h 6858000"/>
              <a:gd name="connsiteX80" fmla="*/ 793447 w 5962785"/>
              <a:gd name="connsiteY80" fmla="*/ 325106 h 6858000"/>
              <a:gd name="connsiteX81" fmla="*/ 860319 w 5962785"/>
              <a:gd name="connsiteY81" fmla="*/ 350336 h 6858000"/>
              <a:gd name="connsiteX82" fmla="*/ 938820 w 5962785"/>
              <a:gd name="connsiteY82" fmla="*/ 444054 h 6858000"/>
              <a:gd name="connsiteX83" fmla="*/ 956265 w 5962785"/>
              <a:gd name="connsiteY83" fmla="*/ 386381 h 6858000"/>
              <a:gd name="connsiteX84" fmla="*/ 1002784 w 5962785"/>
              <a:gd name="connsiteY84" fmla="*/ 343127 h 6858000"/>
              <a:gd name="connsiteX85" fmla="*/ 1270270 w 5962785"/>
              <a:gd name="connsiteY85" fmla="*/ 364755 h 6858000"/>
              <a:gd name="connsiteX86" fmla="*/ 1092915 w 5962785"/>
              <a:gd name="connsiteY86" fmla="*/ 180926 h 6858000"/>
              <a:gd name="connsiteX87" fmla="*/ 979525 w 5962785"/>
              <a:gd name="connsiteY87" fmla="*/ 152090 h 6858000"/>
              <a:gd name="connsiteX88" fmla="*/ 953358 w 5962785"/>
              <a:gd name="connsiteY88" fmla="*/ 76396 h 6858000"/>
              <a:gd name="connsiteX89" fmla="*/ 1005692 w 5962785"/>
              <a:gd name="connsiteY89" fmla="*/ 58373 h 6858000"/>
              <a:gd name="connsiteX90" fmla="*/ 1267362 w 5962785"/>
              <a:gd name="connsiteY90" fmla="*/ 123254 h 6858000"/>
              <a:gd name="connsiteX91" fmla="*/ 1310975 w 5962785"/>
              <a:gd name="connsiteY91" fmla="*/ 98023 h 6858000"/>
              <a:gd name="connsiteX92" fmla="*/ 1159787 w 5962785"/>
              <a:gd name="connsiteY92" fmla="*/ 4350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solidFill>
            <a:schemeClr val="bg2">
              <a:alpha val="50000"/>
            </a:schemeClr>
          </a:solidFill>
          <a:ln w="32707" cap="flat">
            <a:noFill/>
            <a:prstDash val="solid"/>
            <a:miter/>
          </a:ln>
        </p:spPr>
        <p:txBody>
          <a:bodyPr wrap="square" rtlCol="0" anchor="ctr">
            <a:noAutofit/>
          </a:bodyPr>
          <a:lstStyle/>
          <a:p>
            <a:pPr algn="ctr"/>
            <a:endParaRPr lang="en-US"/>
          </a:p>
        </p:txBody>
      </p:sp>
      <p:sp>
        <p:nvSpPr>
          <p:cNvPr id="2" name="Titel 1">
            <a:extLst>
              <a:ext uri="{FF2B5EF4-FFF2-40B4-BE49-F238E27FC236}">
                <a16:creationId xmlns:a16="http://schemas.microsoft.com/office/drawing/2014/main" id="{9FABD09B-3581-E296-4D28-219B87756CB4}"/>
              </a:ext>
            </a:extLst>
          </p:cNvPr>
          <p:cNvSpPr>
            <a:spLocks noGrp="1"/>
          </p:cNvSpPr>
          <p:nvPr>
            <p:ph type="title"/>
          </p:nvPr>
        </p:nvSpPr>
        <p:spPr>
          <a:xfrm>
            <a:off x="838201" y="643467"/>
            <a:ext cx="3888526" cy="1800526"/>
          </a:xfrm>
        </p:spPr>
        <p:txBody>
          <a:bodyPr>
            <a:normAutofit/>
          </a:bodyPr>
          <a:lstStyle/>
          <a:p>
            <a:r>
              <a:rPr lang="nl-NL"/>
              <a:t>Concurrentie Beleggen</a:t>
            </a:r>
          </a:p>
        </p:txBody>
      </p:sp>
      <p:sp>
        <p:nvSpPr>
          <p:cNvPr id="3" name="Tijdelijke aanduiding voor inhoud 2">
            <a:extLst>
              <a:ext uri="{FF2B5EF4-FFF2-40B4-BE49-F238E27FC236}">
                <a16:creationId xmlns:a16="http://schemas.microsoft.com/office/drawing/2014/main" id="{0610B905-0FC4-7716-D83C-C48E78BC032C}"/>
              </a:ext>
            </a:extLst>
          </p:cNvPr>
          <p:cNvSpPr>
            <a:spLocks noGrp="1"/>
          </p:cNvSpPr>
          <p:nvPr>
            <p:ph idx="1"/>
          </p:nvPr>
        </p:nvSpPr>
        <p:spPr>
          <a:xfrm>
            <a:off x="979410" y="2443993"/>
            <a:ext cx="4003963" cy="3553581"/>
          </a:xfrm>
        </p:spPr>
        <p:txBody>
          <a:bodyPr>
            <a:normAutofit/>
          </a:bodyPr>
          <a:lstStyle/>
          <a:p>
            <a:pPr marL="0" indent="0">
              <a:buNone/>
            </a:pPr>
            <a:r>
              <a:rPr lang="nl-NL" sz="1500" b="1" i="0" u="none" strike="noStrike">
                <a:effectLst/>
              </a:rPr>
              <a:t>Digitale innovatie &amp; </a:t>
            </a:r>
            <a:r>
              <a:rPr lang="nl-NL" sz="1500" b="1" i="0" u="none" strike="noStrike" err="1">
                <a:effectLst/>
              </a:rPr>
              <a:t>fintech</a:t>
            </a:r>
            <a:r>
              <a:rPr lang="nl-NL" sz="1500" b="1" i="0" u="none" strike="noStrike">
                <a:effectLst/>
              </a:rPr>
              <a:t>:</a:t>
            </a:r>
            <a:r>
              <a:rPr lang="nl-NL" sz="1500" b="0" i="0" u="none" strike="noStrike">
                <a:effectLst/>
              </a:rPr>
              <a:t> Peaks, BUX, Brand New Day</a:t>
            </a:r>
          </a:p>
          <a:p>
            <a:pPr>
              <a:buFont typeface="Arial" panose="020B0604020202020204" pitchFamily="34" charset="0"/>
              <a:buChar char="•"/>
            </a:pPr>
            <a:r>
              <a:rPr lang="nl-NL" sz="1500" b="0" i="0" u="none" strike="noStrike">
                <a:effectLst/>
              </a:rPr>
              <a:t>Toegankelijk en betaalbaar, vooral voor starters</a:t>
            </a:r>
          </a:p>
          <a:p>
            <a:pPr>
              <a:buFont typeface="Arial" panose="020B0604020202020204" pitchFamily="34" charset="0"/>
              <a:buChar char="•"/>
            </a:pPr>
            <a:r>
              <a:rPr lang="nl-NL" sz="1500" b="0" i="0" u="none" strike="noStrike">
                <a:effectLst/>
              </a:rPr>
              <a:t>Betrouwbaarheid afhankelijk van certificering &amp; kwaliteitscontrole (</a:t>
            </a:r>
            <a:r>
              <a:rPr lang="nl-NL" sz="1500" b="0" i="0" u="none" strike="noStrike" err="1">
                <a:effectLst/>
              </a:rPr>
              <a:t>Arxiv</a:t>
            </a:r>
            <a:r>
              <a:rPr lang="nl-NL" sz="1500" b="0" i="0" u="none" strike="noStrike">
                <a:effectLst/>
              </a:rPr>
              <a:t>, 2025)</a:t>
            </a:r>
          </a:p>
          <a:p>
            <a:pPr>
              <a:buFont typeface="Arial" panose="020B0604020202020204" pitchFamily="34" charset="0"/>
              <a:buChar char="•"/>
            </a:pPr>
            <a:endParaRPr lang="nl-NL" sz="1500"/>
          </a:p>
          <a:p>
            <a:pPr marL="0" indent="0">
              <a:buNone/>
            </a:pPr>
            <a:r>
              <a:rPr lang="nl-NL" sz="1500" b="1" i="0" u="none" strike="noStrike">
                <a:effectLst/>
              </a:rPr>
              <a:t>Toename particulier beleggen</a:t>
            </a:r>
            <a:endParaRPr lang="nl-NL" sz="1500" b="0" i="0" u="none" strike="noStrike">
              <a:effectLst/>
            </a:endParaRPr>
          </a:p>
          <a:p>
            <a:pPr>
              <a:buFont typeface="Arial" panose="020B0604020202020204" pitchFamily="34" charset="0"/>
              <a:buChar char="•"/>
            </a:pPr>
            <a:r>
              <a:rPr lang="nl-NL" sz="1500" b="0" i="0" u="none" strike="noStrike">
                <a:effectLst/>
              </a:rPr>
              <a:t>Nederlandse huishoudens beleggen steeds meer zelf (DNB, 2025)</a:t>
            </a:r>
          </a:p>
          <a:p>
            <a:pPr>
              <a:buFont typeface="Arial" panose="020B0604020202020204" pitchFamily="34" charset="0"/>
              <a:buChar char="•"/>
            </a:pPr>
            <a:endParaRPr lang="nl-NL" sz="1700" b="0" i="0" u="none" strike="noStrike">
              <a:effectLst/>
            </a:endParaRPr>
          </a:p>
          <a:p>
            <a:endParaRPr lang="nl-NL" sz="1700"/>
          </a:p>
          <a:p>
            <a:pPr marL="0" indent="0">
              <a:buNone/>
            </a:pPr>
            <a:endParaRPr lang="nl-NL" sz="1700"/>
          </a:p>
        </p:txBody>
      </p:sp>
      <p:pic>
        <p:nvPicPr>
          <p:cNvPr id="5" name="Afbeelding 4" descr="Afbeelding met tekst, schermopname, Lettertype, ontwerp&#10;&#10;Automatisch gegenereerde beschrijving">
            <a:extLst>
              <a:ext uri="{FF2B5EF4-FFF2-40B4-BE49-F238E27FC236}">
                <a16:creationId xmlns:a16="http://schemas.microsoft.com/office/drawing/2014/main" id="{A65D593C-5872-215D-9E5C-A9D40ABCCC4C}"/>
              </a:ext>
            </a:extLst>
          </p:cNvPr>
          <p:cNvPicPr>
            <a:picLocks noChangeAspect="1"/>
          </p:cNvPicPr>
          <p:nvPr/>
        </p:nvPicPr>
        <p:blipFill>
          <a:blip r:embed="rId2"/>
          <a:stretch>
            <a:fillRect/>
          </a:stretch>
        </p:blipFill>
        <p:spPr>
          <a:xfrm>
            <a:off x="6800986" y="1953629"/>
            <a:ext cx="4747547" cy="2979085"/>
          </a:xfrm>
          <a:prstGeom prst="rect">
            <a:avLst/>
          </a:prstGeom>
        </p:spPr>
      </p:pic>
      <p:sp>
        <p:nvSpPr>
          <p:cNvPr id="6" name="Tekstvak 5">
            <a:extLst>
              <a:ext uri="{FF2B5EF4-FFF2-40B4-BE49-F238E27FC236}">
                <a16:creationId xmlns:a16="http://schemas.microsoft.com/office/drawing/2014/main" id="{0DE43794-946A-31C3-AE7B-C0BA06A791B5}"/>
              </a:ext>
            </a:extLst>
          </p:cNvPr>
          <p:cNvSpPr txBox="1"/>
          <p:nvPr/>
        </p:nvSpPr>
        <p:spPr>
          <a:xfrm>
            <a:off x="6712527" y="4932714"/>
            <a:ext cx="1892056" cy="276999"/>
          </a:xfrm>
          <a:prstGeom prst="rect">
            <a:avLst/>
          </a:prstGeom>
          <a:noFill/>
        </p:spPr>
        <p:txBody>
          <a:bodyPr wrap="none" rtlCol="0">
            <a:spAutoFit/>
          </a:bodyPr>
          <a:lstStyle/>
          <a:p>
            <a:r>
              <a:rPr lang="nl-NL" sz="1200"/>
              <a:t>Figuur 2 Bron: (DNB, 2025).</a:t>
            </a:r>
          </a:p>
        </p:txBody>
      </p:sp>
    </p:spTree>
    <p:extLst>
      <p:ext uri="{BB962C8B-B14F-4D97-AF65-F5344CB8AC3E}">
        <p14:creationId xmlns:p14="http://schemas.microsoft.com/office/powerpoint/2010/main" val="13116055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2554CA6-288E-4202-BC52-2E5A8F0C0A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189"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61408943-17AE-7FDD-92F8-9AF8F432A69E}"/>
              </a:ext>
            </a:extLst>
          </p:cNvPr>
          <p:cNvSpPr>
            <a:spLocks noGrp="1"/>
          </p:cNvSpPr>
          <p:nvPr>
            <p:ph type="title"/>
          </p:nvPr>
        </p:nvSpPr>
        <p:spPr>
          <a:xfrm>
            <a:off x="1171074" y="1396686"/>
            <a:ext cx="3240506" cy="4064628"/>
          </a:xfrm>
        </p:spPr>
        <p:txBody>
          <a:bodyPr>
            <a:normAutofit/>
          </a:bodyPr>
          <a:lstStyle/>
          <a:p>
            <a:r>
              <a:rPr lang="nl-NL" sz="3700">
                <a:solidFill>
                  <a:srgbClr val="FFFFFF"/>
                </a:solidFill>
                <a:ea typeface="Calibri Light"/>
                <a:cs typeface="Calibri Light"/>
              </a:rPr>
              <a:t>Technologische trends</a:t>
            </a:r>
            <a:endParaRPr lang="nl-NL" sz="3700">
              <a:solidFill>
                <a:srgbClr val="FFFFFF"/>
              </a:solidFill>
            </a:endParaRPr>
          </a:p>
        </p:txBody>
      </p:sp>
      <p:sp>
        <p:nvSpPr>
          <p:cNvPr id="12" name="Arc 11">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8683720" y="941148"/>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0048" y="4780992"/>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 name="Tijdelijke aanduiding voor inhoud 2">
            <a:extLst>
              <a:ext uri="{FF2B5EF4-FFF2-40B4-BE49-F238E27FC236}">
                <a16:creationId xmlns:a16="http://schemas.microsoft.com/office/drawing/2014/main" id="{1C40881C-5E4C-54B6-12A8-BFEC3502279E}"/>
              </a:ext>
            </a:extLst>
          </p:cNvPr>
          <p:cNvSpPr>
            <a:spLocks noGrp="1"/>
          </p:cNvSpPr>
          <p:nvPr>
            <p:ph idx="1"/>
          </p:nvPr>
        </p:nvSpPr>
        <p:spPr>
          <a:xfrm>
            <a:off x="5370153" y="1526033"/>
            <a:ext cx="5536397" cy="3935281"/>
          </a:xfrm>
        </p:spPr>
        <p:txBody>
          <a:bodyPr vert="horz" lIns="91440" tIns="45720" rIns="91440" bIns="45720" rtlCol="0">
            <a:noAutofit/>
          </a:bodyPr>
          <a:lstStyle/>
          <a:p>
            <a:r>
              <a:rPr lang="nl-NL" sz="2000" b="1">
                <a:ea typeface="+mn-lt"/>
                <a:cs typeface="+mn-lt"/>
              </a:rPr>
              <a:t>Versnelling van digitale transformatie</a:t>
            </a:r>
            <a:br>
              <a:rPr lang="nl-NL" sz="2000">
                <a:ea typeface="+mn-lt"/>
                <a:cs typeface="+mn-lt"/>
              </a:rPr>
            </a:br>
            <a:r>
              <a:rPr lang="nl-NL" sz="2000">
                <a:ea typeface="+mn-lt"/>
                <a:cs typeface="+mn-lt"/>
              </a:rPr>
              <a:t> Financiële dienstverleners investeren steeds meer in digitale technologieën zoals </a:t>
            </a:r>
            <a:r>
              <a:rPr lang="nl-NL" sz="2000" err="1">
                <a:ea typeface="+mn-lt"/>
                <a:cs typeface="+mn-lt"/>
              </a:rPr>
              <a:t>cloudcomputing</a:t>
            </a:r>
            <a:r>
              <a:rPr lang="nl-NL" sz="2000">
                <a:ea typeface="+mn-lt"/>
                <a:cs typeface="+mn-lt"/>
              </a:rPr>
              <a:t>, kunstmatige intelligentie (AI) en cybersecurity om operationele efficiëntie te verbeteren en strategische groei te ondersteunen (AFM, </a:t>
            </a:r>
            <a:r>
              <a:rPr lang="nl-NL" sz="2000" err="1">
                <a:ea typeface="+mn-lt"/>
                <a:cs typeface="+mn-lt"/>
              </a:rPr>
              <a:t>z.d.</a:t>
            </a:r>
            <a:r>
              <a:rPr lang="nl-NL" sz="2000">
                <a:ea typeface="+mn-lt"/>
                <a:cs typeface="+mn-lt"/>
              </a:rPr>
              <a:t>). Voor FAON betekent dit dat processen sneller en efficiënter kunnen verlopen, waardoor er meer tijd vrijkomt voor strategisch advies aan ondernemers. Impact voor FAON:</a:t>
            </a:r>
            <a:endParaRPr lang="nl-NL" sz="2000">
              <a:ea typeface="Calibri" panose="020F0502020204030204"/>
              <a:cs typeface="Calibri" panose="020F0502020204030204"/>
            </a:endParaRPr>
          </a:p>
          <a:p>
            <a:r>
              <a:rPr lang="nl-NL" sz="2000" b="1">
                <a:ea typeface="+mn-lt"/>
                <a:cs typeface="+mn-lt"/>
              </a:rPr>
              <a:t>Verbeterde interne processen door automatisering.</a:t>
            </a:r>
            <a:endParaRPr lang="nl-NL" sz="2000" b="1"/>
          </a:p>
          <a:p>
            <a:r>
              <a:rPr lang="nl-NL" sz="2000" b="1">
                <a:ea typeface="+mn-lt"/>
                <a:cs typeface="+mn-lt"/>
              </a:rPr>
              <a:t>Betere data-analysecapaciteiten voor diepgaandere inzichten.</a:t>
            </a:r>
            <a:endParaRPr lang="nl-NL" sz="2000" b="1"/>
          </a:p>
          <a:p>
            <a:r>
              <a:rPr lang="nl-NL" sz="2000" b="1">
                <a:ea typeface="+mn-lt"/>
                <a:cs typeface="+mn-lt"/>
              </a:rPr>
              <a:t>Verhoogde klanttevredenheid door snellere en nauwkeurigere dienstverlening.</a:t>
            </a:r>
            <a:endParaRPr lang="nl-NL" sz="2000" b="1"/>
          </a:p>
          <a:p>
            <a:endParaRPr lang="nl-NL" sz="2000">
              <a:ea typeface="Calibri"/>
              <a:cs typeface="Calibri"/>
            </a:endParaRPr>
          </a:p>
        </p:txBody>
      </p:sp>
    </p:spTree>
    <p:extLst>
      <p:ext uri="{BB962C8B-B14F-4D97-AF65-F5344CB8AC3E}">
        <p14:creationId xmlns:p14="http://schemas.microsoft.com/office/powerpoint/2010/main" val="2541885633"/>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DC062A1B7D83A4D8600DA94A11A9E75" ma:contentTypeVersion="3" ma:contentTypeDescription="Een nieuw document maken." ma:contentTypeScope="" ma:versionID="6daaaf6418c1d44f7694b2c0b1acd194">
  <xsd:schema xmlns:xsd="http://www.w3.org/2001/XMLSchema" xmlns:xs="http://www.w3.org/2001/XMLSchema" xmlns:p="http://schemas.microsoft.com/office/2006/metadata/properties" xmlns:ns2="c42182e4-a427-494c-9e3c-e1d5cea4dfd7" targetNamespace="http://schemas.microsoft.com/office/2006/metadata/properties" ma:root="true" ma:fieldsID="0147459ce87c6551cb0261688be2c68e" ns2:_="">
    <xsd:import namespace="c42182e4-a427-494c-9e3c-e1d5cea4dfd7"/>
    <xsd:element name="properties">
      <xsd:complexType>
        <xsd:sequence>
          <xsd:element name="documentManagement">
            <xsd:complexType>
              <xsd:all>
                <xsd:element ref="ns2:MediaServiceMetadata" minOccurs="0"/>
                <xsd:element ref="ns2:MediaServiceFastMetadata"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42182e4-a427-494c-9e3c-e1d5cea4dfd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32D59CD0-1796-45EF-A573-EEE8E9096ABA}"/>
</file>

<file path=customXml/itemProps2.xml><?xml version="1.0" encoding="utf-8"?>
<ds:datastoreItem xmlns:ds="http://schemas.openxmlformats.org/officeDocument/2006/customXml" ds:itemID="{94893791-3AA7-4800-8B8E-E041E3F1C644}"/>
</file>

<file path=customXml/itemProps3.xml><?xml version="1.0" encoding="utf-8"?>
<ds:datastoreItem xmlns:ds="http://schemas.openxmlformats.org/officeDocument/2006/customXml" ds:itemID="{A821AC32-A6F4-4B9B-9F1F-2DB2A8F80D96}"/>
</file>

<file path=docProps/app.xml><?xml version="1.0" encoding="utf-8"?>
<Properties xmlns="http://schemas.openxmlformats.org/officeDocument/2006/extended-properties" xmlns:vt="http://schemas.openxmlformats.org/officeDocument/2006/docPropsVTypes">
  <TotalTime>0</TotalTime>
  <Words>3349</Words>
  <Application>Microsoft Office PowerPoint</Application>
  <PresentationFormat>Breedbeeld</PresentationFormat>
  <Paragraphs>186</Paragraphs>
  <Slides>20</Slides>
  <Notes>8</Notes>
  <HiddenSlides>0</HiddenSlides>
  <MMClips>0</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20</vt:i4>
      </vt:variant>
    </vt:vector>
  </HeadingPairs>
  <TitlesOfParts>
    <vt:vector size="26" baseType="lpstr">
      <vt:lpstr>Aptos</vt:lpstr>
      <vt:lpstr>Arial</vt:lpstr>
      <vt:lpstr>Calibri</vt:lpstr>
      <vt:lpstr>Calibri Light</vt:lpstr>
      <vt:lpstr>Times New Roman</vt:lpstr>
      <vt:lpstr>Kantoorthema</vt:lpstr>
      <vt:lpstr>PowerPoint-presentatie</vt:lpstr>
      <vt:lpstr>Slidedoc context map canvas</vt:lpstr>
      <vt:lpstr>Demografische Trends</vt:lpstr>
      <vt:lpstr>Demografische Trends</vt:lpstr>
      <vt:lpstr>Economie</vt:lpstr>
      <vt:lpstr>Milieu</vt:lpstr>
      <vt:lpstr>Concurrentie Hypotheken</vt:lpstr>
      <vt:lpstr>Concurrentie Beleggen</vt:lpstr>
      <vt:lpstr>Technologische trends</vt:lpstr>
      <vt:lpstr>Technologische Trends</vt:lpstr>
      <vt:lpstr>Klantbehoeften </vt:lpstr>
      <vt:lpstr>Klantbehoeften </vt:lpstr>
      <vt:lpstr>Onzekerheden </vt:lpstr>
      <vt:lpstr>Onzekerheden</vt:lpstr>
      <vt:lpstr>Missie en Visie</vt:lpstr>
      <vt:lpstr>Strategie</vt:lpstr>
      <vt:lpstr>Voorlopige Conclusie</vt:lpstr>
      <vt:lpstr>Voorlopige Conclusie</vt:lpstr>
      <vt:lpstr>Bronnen </vt:lpstr>
      <vt:lpstr>Bronnen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Lange, Isis de</dc:creator>
  <cp:lastModifiedBy>Poel, Niels van der</cp:lastModifiedBy>
  <cp:revision>2</cp:revision>
  <dcterms:created xsi:type="dcterms:W3CDTF">2025-09-15T10:24:29Z</dcterms:created>
  <dcterms:modified xsi:type="dcterms:W3CDTF">2025-10-03T09:49:58Z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0x010100ADC062A1B7D83A4D8600DA94A11A9E75</vt:lpwstr>
  </property>
</Properties>
</file>